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8" r:id="rId12"/>
    <p:sldId id="266" r:id="rId13"/>
    <p:sldId id="267" r:id="rId14"/>
    <p:sldId id="268" r:id="rId15"/>
    <p:sldId id="269" r:id="rId16"/>
    <p:sldId id="270" r:id="rId17"/>
    <p:sldId id="271" r:id="rId18"/>
    <p:sldId id="293" r:id="rId19"/>
    <p:sldId id="279" r:id="rId20"/>
    <p:sldId id="272" r:id="rId21"/>
    <p:sldId id="273" r:id="rId22"/>
    <p:sldId id="275" r:id="rId23"/>
    <p:sldId id="274" r:id="rId24"/>
    <p:sldId id="291" r:id="rId25"/>
    <p:sldId id="276" r:id="rId26"/>
    <p:sldId id="277" r:id="rId27"/>
    <p:sldId id="282" r:id="rId28"/>
    <p:sldId id="280" r:id="rId29"/>
    <p:sldId id="281" r:id="rId30"/>
    <p:sldId id="283" r:id="rId31"/>
    <p:sldId id="284" r:id="rId32"/>
    <p:sldId id="285" r:id="rId33"/>
    <p:sldId id="286" r:id="rId34"/>
    <p:sldId id="287" r:id="rId35"/>
    <p:sldId id="288" r:id="rId36"/>
    <p:sldId id="289" r:id="rId37"/>
    <p:sldId id="290" r:id="rId38"/>
    <p:sldId id="2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4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p:cViewPr varScale="1">
        <p:scale>
          <a:sx n="78" d="100"/>
          <a:sy n="78" d="100"/>
        </p:scale>
        <p:origin x="19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0137-BD6E-42B7-8899-6026C2FEB4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148592-5D44-4121-9120-2ED0154375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F901DF-AAD2-407F-A268-F78EDE055D36}"/>
              </a:ext>
            </a:extLst>
          </p:cNvPr>
          <p:cNvSpPr>
            <a:spLocks noGrp="1"/>
          </p:cNvSpPr>
          <p:nvPr>
            <p:ph type="dt" sz="half" idx="10"/>
          </p:nvPr>
        </p:nvSpPr>
        <p:spPr/>
        <p:txBody>
          <a:bodyPr/>
          <a:lstStyle/>
          <a:p>
            <a:fld id="{CDA1BA08-0052-4473-AB05-8F47D39D904E}" type="datetimeFigureOut">
              <a:rPr lang="en-US" smtClean="0"/>
              <a:t>6/8/2023</a:t>
            </a:fld>
            <a:endParaRPr lang="en-US"/>
          </a:p>
        </p:txBody>
      </p:sp>
      <p:sp>
        <p:nvSpPr>
          <p:cNvPr id="5" name="Footer Placeholder 4">
            <a:extLst>
              <a:ext uri="{FF2B5EF4-FFF2-40B4-BE49-F238E27FC236}">
                <a16:creationId xmlns:a16="http://schemas.microsoft.com/office/drawing/2014/main" id="{AF1FFC13-61A8-43FA-93AA-7F1E15E971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8F7B27-0B18-4E0B-8441-0485DA16988A}"/>
              </a:ext>
            </a:extLst>
          </p:cNvPr>
          <p:cNvSpPr>
            <a:spLocks noGrp="1"/>
          </p:cNvSpPr>
          <p:nvPr>
            <p:ph type="sldNum" sz="quarter" idx="12"/>
          </p:nvPr>
        </p:nvSpPr>
        <p:spPr/>
        <p:txBody>
          <a:bodyPr/>
          <a:lstStyle/>
          <a:p>
            <a:fld id="{8C1738E8-4907-4F09-BFFF-8295C0C27414}" type="slidenum">
              <a:rPr lang="en-US" smtClean="0"/>
              <a:t>‹#›</a:t>
            </a:fld>
            <a:endParaRPr lang="en-US"/>
          </a:p>
        </p:txBody>
      </p:sp>
    </p:spTree>
    <p:extLst>
      <p:ext uri="{BB962C8B-B14F-4D97-AF65-F5344CB8AC3E}">
        <p14:creationId xmlns:p14="http://schemas.microsoft.com/office/powerpoint/2010/main" val="156314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DE404-76F5-468B-9860-5590DBCA8C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FD0A47-0777-4342-9A00-AF5157220F2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1598CC-CBA2-4B88-8527-A650B5B878B9}"/>
              </a:ext>
            </a:extLst>
          </p:cNvPr>
          <p:cNvSpPr>
            <a:spLocks noGrp="1"/>
          </p:cNvSpPr>
          <p:nvPr>
            <p:ph type="dt" sz="half" idx="10"/>
          </p:nvPr>
        </p:nvSpPr>
        <p:spPr/>
        <p:txBody>
          <a:bodyPr/>
          <a:lstStyle/>
          <a:p>
            <a:fld id="{CDA1BA08-0052-4473-AB05-8F47D39D904E}" type="datetimeFigureOut">
              <a:rPr lang="en-US" smtClean="0"/>
              <a:t>6/8/2023</a:t>
            </a:fld>
            <a:endParaRPr lang="en-US"/>
          </a:p>
        </p:txBody>
      </p:sp>
      <p:sp>
        <p:nvSpPr>
          <p:cNvPr id="5" name="Footer Placeholder 4">
            <a:extLst>
              <a:ext uri="{FF2B5EF4-FFF2-40B4-BE49-F238E27FC236}">
                <a16:creationId xmlns:a16="http://schemas.microsoft.com/office/drawing/2014/main" id="{4DFBC45C-9966-44BD-9A47-6D97F7DD7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0A2A55-9743-47D5-AFB1-D5ED961BEA8B}"/>
              </a:ext>
            </a:extLst>
          </p:cNvPr>
          <p:cNvSpPr>
            <a:spLocks noGrp="1"/>
          </p:cNvSpPr>
          <p:nvPr>
            <p:ph type="sldNum" sz="quarter" idx="12"/>
          </p:nvPr>
        </p:nvSpPr>
        <p:spPr/>
        <p:txBody>
          <a:bodyPr/>
          <a:lstStyle/>
          <a:p>
            <a:fld id="{8C1738E8-4907-4F09-BFFF-8295C0C27414}" type="slidenum">
              <a:rPr lang="en-US" smtClean="0"/>
              <a:t>‹#›</a:t>
            </a:fld>
            <a:endParaRPr lang="en-US"/>
          </a:p>
        </p:txBody>
      </p:sp>
    </p:spTree>
    <p:extLst>
      <p:ext uri="{BB962C8B-B14F-4D97-AF65-F5344CB8AC3E}">
        <p14:creationId xmlns:p14="http://schemas.microsoft.com/office/powerpoint/2010/main" val="2121201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CFD958-0C07-459F-BBBB-6421699A4A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0DA054-8515-4136-A95F-7BE42F87A78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35F9C-12B4-452C-8A64-F32FC2A4883F}"/>
              </a:ext>
            </a:extLst>
          </p:cNvPr>
          <p:cNvSpPr>
            <a:spLocks noGrp="1"/>
          </p:cNvSpPr>
          <p:nvPr>
            <p:ph type="dt" sz="half" idx="10"/>
          </p:nvPr>
        </p:nvSpPr>
        <p:spPr/>
        <p:txBody>
          <a:bodyPr/>
          <a:lstStyle/>
          <a:p>
            <a:fld id="{CDA1BA08-0052-4473-AB05-8F47D39D904E}" type="datetimeFigureOut">
              <a:rPr lang="en-US" smtClean="0"/>
              <a:t>6/8/2023</a:t>
            </a:fld>
            <a:endParaRPr lang="en-US"/>
          </a:p>
        </p:txBody>
      </p:sp>
      <p:sp>
        <p:nvSpPr>
          <p:cNvPr id="5" name="Footer Placeholder 4">
            <a:extLst>
              <a:ext uri="{FF2B5EF4-FFF2-40B4-BE49-F238E27FC236}">
                <a16:creationId xmlns:a16="http://schemas.microsoft.com/office/drawing/2014/main" id="{74B4F73E-0B6C-490D-B737-D000E6A598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997520-FDE9-43F8-91E2-6CDBE4F30CE1}"/>
              </a:ext>
            </a:extLst>
          </p:cNvPr>
          <p:cNvSpPr>
            <a:spLocks noGrp="1"/>
          </p:cNvSpPr>
          <p:nvPr>
            <p:ph type="sldNum" sz="quarter" idx="12"/>
          </p:nvPr>
        </p:nvSpPr>
        <p:spPr/>
        <p:txBody>
          <a:bodyPr/>
          <a:lstStyle/>
          <a:p>
            <a:fld id="{8C1738E8-4907-4F09-BFFF-8295C0C27414}" type="slidenum">
              <a:rPr lang="en-US" smtClean="0"/>
              <a:t>‹#›</a:t>
            </a:fld>
            <a:endParaRPr lang="en-US"/>
          </a:p>
        </p:txBody>
      </p:sp>
    </p:spTree>
    <p:extLst>
      <p:ext uri="{BB962C8B-B14F-4D97-AF65-F5344CB8AC3E}">
        <p14:creationId xmlns:p14="http://schemas.microsoft.com/office/powerpoint/2010/main" val="3098113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3310-91A8-4C0F-B34B-3D54A86AC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B0F1D5-DD15-4FD1-BAEA-AF1C68D61A2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62BFF3-3F04-4069-A1F8-642A514CDA34}"/>
              </a:ext>
            </a:extLst>
          </p:cNvPr>
          <p:cNvSpPr>
            <a:spLocks noGrp="1"/>
          </p:cNvSpPr>
          <p:nvPr>
            <p:ph type="dt" sz="half" idx="10"/>
          </p:nvPr>
        </p:nvSpPr>
        <p:spPr/>
        <p:txBody>
          <a:bodyPr/>
          <a:lstStyle/>
          <a:p>
            <a:fld id="{CDA1BA08-0052-4473-AB05-8F47D39D904E}" type="datetimeFigureOut">
              <a:rPr lang="en-US" smtClean="0"/>
              <a:t>6/8/2023</a:t>
            </a:fld>
            <a:endParaRPr lang="en-US"/>
          </a:p>
        </p:txBody>
      </p:sp>
      <p:sp>
        <p:nvSpPr>
          <p:cNvPr id="5" name="Footer Placeholder 4">
            <a:extLst>
              <a:ext uri="{FF2B5EF4-FFF2-40B4-BE49-F238E27FC236}">
                <a16:creationId xmlns:a16="http://schemas.microsoft.com/office/drawing/2014/main" id="{13A20675-B573-4D1E-9450-558F994873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F8E307-C60F-4B4A-B376-9614B357E67A}"/>
              </a:ext>
            </a:extLst>
          </p:cNvPr>
          <p:cNvSpPr>
            <a:spLocks noGrp="1"/>
          </p:cNvSpPr>
          <p:nvPr>
            <p:ph type="sldNum" sz="quarter" idx="12"/>
          </p:nvPr>
        </p:nvSpPr>
        <p:spPr/>
        <p:txBody>
          <a:bodyPr/>
          <a:lstStyle/>
          <a:p>
            <a:fld id="{8C1738E8-4907-4F09-BFFF-8295C0C27414}" type="slidenum">
              <a:rPr lang="en-US" smtClean="0"/>
              <a:t>‹#›</a:t>
            </a:fld>
            <a:endParaRPr lang="en-US"/>
          </a:p>
        </p:txBody>
      </p:sp>
    </p:spTree>
    <p:extLst>
      <p:ext uri="{BB962C8B-B14F-4D97-AF65-F5344CB8AC3E}">
        <p14:creationId xmlns:p14="http://schemas.microsoft.com/office/powerpoint/2010/main" val="572218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80E2-DA47-4CCB-B39D-C726846317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ECA1AA-1F82-405D-86E7-FA4DAFA937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B1FFE1-EC06-4E37-A0B1-B10E3F90F2A3}"/>
              </a:ext>
            </a:extLst>
          </p:cNvPr>
          <p:cNvSpPr>
            <a:spLocks noGrp="1"/>
          </p:cNvSpPr>
          <p:nvPr>
            <p:ph type="dt" sz="half" idx="10"/>
          </p:nvPr>
        </p:nvSpPr>
        <p:spPr/>
        <p:txBody>
          <a:bodyPr/>
          <a:lstStyle/>
          <a:p>
            <a:fld id="{CDA1BA08-0052-4473-AB05-8F47D39D904E}" type="datetimeFigureOut">
              <a:rPr lang="en-US" smtClean="0"/>
              <a:t>6/8/2023</a:t>
            </a:fld>
            <a:endParaRPr lang="en-US"/>
          </a:p>
        </p:txBody>
      </p:sp>
      <p:sp>
        <p:nvSpPr>
          <p:cNvPr id="5" name="Footer Placeholder 4">
            <a:extLst>
              <a:ext uri="{FF2B5EF4-FFF2-40B4-BE49-F238E27FC236}">
                <a16:creationId xmlns:a16="http://schemas.microsoft.com/office/drawing/2014/main" id="{F7D99AFA-2A79-49F8-B367-C5A6554D51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D91436-6090-4C6B-9E4A-9EF415ACBEF7}"/>
              </a:ext>
            </a:extLst>
          </p:cNvPr>
          <p:cNvSpPr>
            <a:spLocks noGrp="1"/>
          </p:cNvSpPr>
          <p:nvPr>
            <p:ph type="sldNum" sz="quarter" idx="12"/>
          </p:nvPr>
        </p:nvSpPr>
        <p:spPr/>
        <p:txBody>
          <a:bodyPr/>
          <a:lstStyle/>
          <a:p>
            <a:fld id="{8C1738E8-4907-4F09-BFFF-8295C0C27414}" type="slidenum">
              <a:rPr lang="en-US" smtClean="0"/>
              <a:t>‹#›</a:t>
            </a:fld>
            <a:endParaRPr lang="en-US"/>
          </a:p>
        </p:txBody>
      </p:sp>
    </p:spTree>
    <p:extLst>
      <p:ext uri="{BB962C8B-B14F-4D97-AF65-F5344CB8AC3E}">
        <p14:creationId xmlns:p14="http://schemas.microsoft.com/office/powerpoint/2010/main" val="3654356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C7ACA-7463-4827-864F-0AB04FC42A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4BDEB9-CEAE-42F6-8591-5C3F34381C6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73DF6B-AE20-4302-B01A-25904E51A5F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F4027A-D44E-4684-BAB7-CBCF7C9FC713}"/>
              </a:ext>
            </a:extLst>
          </p:cNvPr>
          <p:cNvSpPr>
            <a:spLocks noGrp="1"/>
          </p:cNvSpPr>
          <p:nvPr>
            <p:ph type="dt" sz="half" idx="10"/>
          </p:nvPr>
        </p:nvSpPr>
        <p:spPr/>
        <p:txBody>
          <a:bodyPr/>
          <a:lstStyle/>
          <a:p>
            <a:fld id="{CDA1BA08-0052-4473-AB05-8F47D39D904E}" type="datetimeFigureOut">
              <a:rPr lang="en-US" smtClean="0"/>
              <a:t>6/8/2023</a:t>
            </a:fld>
            <a:endParaRPr lang="en-US"/>
          </a:p>
        </p:txBody>
      </p:sp>
      <p:sp>
        <p:nvSpPr>
          <p:cNvPr id="6" name="Footer Placeholder 5">
            <a:extLst>
              <a:ext uri="{FF2B5EF4-FFF2-40B4-BE49-F238E27FC236}">
                <a16:creationId xmlns:a16="http://schemas.microsoft.com/office/drawing/2014/main" id="{B1BC662D-E5A0-4AD2-9380-E58CF259A2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86868B-1205-48EE-8580-ADA3122EB6AF}"/>
              </a:ext>
            </a:extLst>
          </p:cNvPr>
          <p:cNvSpPr>
            <a:spLocks noGrp="1"/>
          </p:cNvSpPr>
          <p:nvPr>
            <p:ph type="sldNum" sz="quarter" idx="12"/>
          </p:nvPr>
        </p:nvSpPr>
        <p:spPr/>
        <p:txBody>
          <a:bodyPr/>
          <a:lstStyle/>
          <a:p>
            <a:fld id="{8C1738E8-4907-4F09-BFFF-8295C0C27414}" type="slidenum">
              <a:rPr lang="en-US" smtClean="0"/>
              <a:t>‹#›</a:t>
            </a:fld>
            <a:endParaRPr lang="en-US"/>
          </a:p>
        </p:txBody>
      </p:sp>
    </p:spTree>
    <p:extLst>
      <p:ext uri="{BB962C8B-B14F-4D97-AF65-F5344CB8AC3E}">
        <p14:creationId xmlns:p14="http://schemas.microsoft.com/office/powerpoint/2010/main" val="937216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44243-4BF2-42E7-9F8B-79E1283192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BDFD4C-FE93-4976-9F1B-FF62D43D5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0B5E7CA-3565-451A-BFF0-819027D97F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300301-8483-4753-92F4-BD3E1E7D34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78B2841-3E1A-41D5-987A-13581C9C8FB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735182-8B5D-4727-A554-404672760B7A}"/>
              </a:ext>
            </a:extLst>
          </p:cNvPr>
          <p:cNvSpPr>
            <a:spLocks noGrp="1"/>
          </p:cNvSpPr>
          <p:nvPr>
            <p:ph type="dt" sz="half" idx="10"/>
          </p:nvPr>
        </p:nvSpPr>
        <p:spPr/>
        <p:txBody>
          <a:bodyPr/>
          <a:lstStyle/>
          <a:p>
            <a:fld id="{CDA1BA08-0052-4473-AB05-8F47D39D904E}" type="datetimeFigureOut">
              <a:rPr lang="en-US" smtClean="0"/>
              <a:t>6/8/2023</a:t>
            </a:fld>
            <a:endParaRPr lang="en-US"/>
          </a:p>
        </p:txBody>
      </p:sp>
      <p:sp>
        <p:nvSpPr>
          <p:cNvPr id="8" name="Footer Placeholder 7">
            <a:extLst>
              <a:ext uri="{FF2B5EF4-FFF2-40B4-BE49-F238E27FC236}">
                <a16:creationId xmlns:a16="http://schemas.microsoft.com/office/drawing/2014/main" id="{0215F2BD-AA74-4F4D-B4D4-212C355F17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3C1423-EAB2-4FFD-8912-D236F5615EE1}"/>
              </a:ext>
            </a:extLst>
          </p:cNvPr>
          <p:cNvSpPr>
            <a:spLocks noGrp="1"/>
          </p:cNvSpPr>
          <p:nvPr>
            <p:ph type="sldNum" sz="quarter" idx="12"/>
          </p:nvPr>
        </p:nvSpPr>
        <p:spPr/>
        <p:txBody>
          <a:bodyPr/>
          <a:lstStyle/>
          <a:p>
            <a:fld id="{8C1738E8-4907-4F09-BFFF-8295C0C27414}" type="slidenum">
              <a:rPr lang="en-US" smtClean="0"/>
              <a:t>‹#›</a:t>
            </a:fld>
            <a:endParaRPr lang="en-US"/>
          </a:p>
        </p:txBody>
      </p:sp>
    </p:spTree>
    <p:extLst>
      <p:ext uri="{BB962C8B-B14F-4D97-AF65-F5344CB8AC3E}">
        <p14:creationId xmlns:p14="http://schemas.microsoft.com/office/powerpoint/2010/main" val="29388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494DB-ACFB-403F-B37F-A30E8A4EC7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01B22A-4564-4B17-82F2-B89D8A8FCC81}"/>
              </a:ext>
            </a:extLst>
          </p:cNvPr>
          <p:cNvSpPr>
            <a:spLocks noGrp="1"/>
          </p:cNvSpPr>
          <p:nvPr>
            <p:ph type="dt" sz="half" idx="10"/>
          </p:nvPr>
        </p:nvSpPr>
        <p:spPr/>
        <p:txBody>
          <a:bodyPr/>
          <a:lstStyle/>
          <a:p>
            <a:fld id="{CDA1BA08-0052-4473-AB05-8F47D39D904E}" type="datetimeFigureOut">
              <a:rPr lang="en-US" smtClean="0"/>
              <a:t>6/8/2023</a:t>
            </a:fld>
            <a:endParaRPr lang="en-US"/>
          </a:p>
        </p:txBody>
      </p:sp>
      <p:sp>
        <p:nvSpPr>
          <p:cNvPr id="4" name="Footer Placeholder 3">
            <a:extLst>
              <a:ext uri="{FF2B5EF4-FFF2-40B4-BE49-F238E27FC236}">
                <a16:creationId xmlns:a16="http://schemas.microsoft.com/office/drawing/2014/main" id="{C6D07A74-B66F-4248-8006-A9AD6C096D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FAAFD8-BBA8-4B3C-AB38-CEAB7A71A821}"/>
              </a:ext>
            </a:extLst>
          </p:cNvPr>
          <p:cNvSpPr>
            <a:spLocks noGrp="1"/>
          </p:cNvSpPr>
          <p:nvPr>
            <p:ph type="sldNum" sz="quarter" idx="12"/>
          </p:nvPr>
        </p:nvSpPr>
        <p:spPr/>
        <p:txBody>
          <a:bodyPr/>
          <a:lstStyle/>
          <a:p>
            <a:fld id="{8C1738E8-4907-4F09-BFFF-8295C0C27414}" type="slidenum">
              <a:rPr lang="en-US" smtClean="0"/>
              <a:t>‹#›</a:t>
            </a:fld>
            <a:endParaRPr lang="en-US"/>
          </a:p>
        </p:txBody>
      </p:sp>
    </p:spTree>
    <p:extLst>
      <p:ext uri="{BB962C8B-B14F-4D97-AF65-F5344CB8AC3E}">
        <p14:creationId xmlns:p14="http://schemas.microsoft.com/office/powerpoint/2010/main" val="1931112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D7B6A2-14F3-422C-BBCA-0C8439F9FE65}"/>
              </a:ext>
            </a:extLst>
          </p:cNvPr>
          <p:cNvSpPr>
            <a:spLocks noGrp="1"/>
          </p:cNvSpPr>
          <p:nvPr>
            <p:ph type="dt" sz="half" idx="10"/>
          </p:nvPr>
        </p:nvSpPr>
        <p:spPr/>
        <p:txBody>
          <a:bodyPr/>
          <a:lstStyle/>
          <a:p>
            <a:fld id="{CDA1BA08-0052-4473-AB05-8F47D39D904E}" type="datetimeFigureOut">
              <a:rPr lang="en-US" smtClean="0"/>
              <a:t>6/8/2023</a:t>
            </a:fld>
            <a:endParaRPr lang="en-US"/>
          </a:p>
        </p:txBody>
      </p:sp>
      <p:sp>
        <p:nvSpPr>
          <p:cNvPr id="3" name="Footer Placeholder 2">
            <a:extLst>
              <a:ext uri="{FF2B5EF4-FFF2-40B4-BE49-F238E27FC236}">
                <a16:creationId xmlns:a16="http://schemas.microsoft.com/office/drawing/2014/main" id="{6A4770E1-3D7B-4D8B-8399-BEA054DCA6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B66E29-98F5-4547-8257-6EAD386D16F9}"/>
              </a:ext>
            </a:extLst>
          </p:cNvPr>
          <p:cNvSpPr>
            <a:spLocks noGrp="1"/>
          </p:cNvSpPr>
          <p:nvPr>
            <p:ph type="sldNum" sz="quarter" idx="12"/>
          </p:nvPr>
        </p:nvSpPr>
        <p:spPr/>
        <p:txBody>
          <a:bodyPr/>
          <a:lstStyle/>
          <a:p>
            <a:fld id="{8C1738E8-4907-4F09-BFFF-8295C0C27414}" type="slidenum">
              <a:rPr lang="en-US" smtClean="0"/>
              <a:t>‹#›</a:t>
            </a:fld>
            <a:endParaRPr lang="en-US"/>
          </a:p>
        </p:txBody>
      </p:sp>
    </p:spTree>
    <p:extLst>
      <p:ext uri="{BB962C8B-B14F-4D97-AF65-F5344CB8AC3E}">
        <p14:creationId xmlns:p14="http://schemas.microsoft.com/office/powerpoint/2010/main" val="3720497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1DC5-E77F-484C-9F6B-11BD0CA031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42E418-D016-444B-AC73-BC9AF6D0C2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D6CD27-A014-4E36-9447-6F6056A1F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429671A-9151-40FC-9A02-4DA93F6A3011}"/>
              </a:ext>
            </a:extLst>
          </p:cNvPr>
          <p:cNvSpPr>
            <a:spLocks noGrp="1"/>
          </p:cNvSpPr>
          <p:nvPr>
            <p:ph type="dt" sz="half" idx="10"/>
          </p:nvPr>
        </p:nvSpPr>
        <p:spPr/>
        <p:txBody>
          <a:bodyPr/>
          <a:lstStyle/>
          <a:p>
            <a:fld id="{CDA1BA08-0052-4473-AB05-8F47D39D904E}" type="datetimeFigureOut">
              <a:rPr lang="en-US" smtClean="0"/>
              <a:t>6/8/2023</a:t>
            </a:fld>
            <a:endParaRPr lang="en-US"/>
          </a:p>
        </p:txBody>
      </p:sp>
      <p:sp>
        <p:nvSpPr>
          <p:cNvPr id="6" name="Footer Placeholder 5">
            <a:extLst>
              <a:ext uri="{FF2B5EF4-FFF2-40B4-BE49-F238E27FC236}">
                <a16:creationId xmlns:a16="http://schemas.microsoft.com/office/drawing/2014/main" id="{F49833A0-A3E6-4EB4-A1DA-65411391BC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D4BF07-55FC-4DC2-8D17-3C4C5B72450A}"/>
              </a:ext>
            </a:extLst>
          </p:cNvPr>
          <p:cNvSpPr>
            <a:spLocks noGrp="1"/>
          </p:cNvSpPr>
          <p:nvPr>
            <p:ph type="sldNum" sz="quarter" idx="12"/>
          </p:nvPr>
        </p:nvSpPr>
        <p:spPr/>
        <p:txBody>
          <a:bodyPr/>
          <a:lstStyle/>
          <a:p>
            <a:fld id="{8C1738E8-4907-4F09-BFFF-8295C0C27414}" type="slidenum">
              <a:rPr lang="en-US" smtClean="0"/>
              <a:t>‹#›</a:t>
            </a:fld>
            <a:endParaRPr lang="en-US"/>
          </a:p>
        </p:txBody>
      </p:sp>
    </p:spTree>
    <p:extLst>
      <p:ext uri="{BB962C8B-B14F-4D97-AF65-F5344CB8AC3E}">
        <p14:creationId xmlns:p14="http://schemas.microsoft.com/office/powerpoint/2010/main" val="1193958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B5763-FB58-4557-885F-0462B2DF36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0B6A1F-1C33-4A9F-A8DE-21AD230B7B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A0C201-DD34-44C7-A77D-177700E58E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2469AE1-7A70-4F70-8F91-02DE2FA34C3F}"/>
              </a:ext>
            </a:extLst>
          </p:cNvPr>
          <p:cNvSpPr>
            <a:spLocks noGrp="1"/>
          </p:cNvSpPr>
          <p:nvPr>
            <p:ph type="dt" sz="half" idx="10"/>
          </p:nvPr>
        </p:nvSpPr>
        <p:spPr/>
        <p:txBody>
          <a:bodyPr/>
          <a:lstStyle/>
          <a:p>
            <a:fld id="{CDA1BA08-0052-4473-AB05-8F47D39D904E}" type="datetimeFigureOut">
              <a:rPr lang="en-US" smtClean="0"/>
              <a:t>6/8/2023</a:t>
            </a:fld>
            <a:endParaRPr lang="en-US"/>
          </a:p>
        </p:txBody>
      </p:sp>
      <p:sp>
        <p:nvSpPr>
          <p:cNvPr id="6" name="Footer Placeholder 5">
            <a:extLst>
              <a:ext uri="{FF2B5EF4-FFF2-40B4-BE49-F238E27FC236}">
                <a16:creationId xmlns:a16="http://schemas.microsoft.com/office/drawing/2014/main" id="{C0638CDB-A335-412C-AE40-B7C37E2061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0CE015-CDB5-48FC-A58D-73A0F5643149}"/>
              </a:ext>
            </a:extLst>
          </p:cNvPr>
          <p:cNvSpPr>
            <a:spLocks noGrp="1"/>
          </p:cNvSpPr>
          <p:nvPr>
            <p:ph type="sldNum" sz="quarter" idx="12"/>
          </p:nvPr>
        </p:nvSpPr>
        <p:spPr/>
        <p:txBody>
          <a:bodyPr/>
          <a:lstStyle/>
          <a:p>
            <a:fld id="{8C1738E8-4907-4F09-BFFF-8295C0C27414}" type="slidenum">
              <a:rPr lang="en-US" smtClean="0"/>
              <a:t>‹#›</a:t>
            </a:fld>
            <a:endParaRPr lang="en-US"/>
          </a:p>
        </p:txBody>
      </p:sp>
    </p:spTree>
    <p:extLst>
      <p:ext uri="{BB962C8B-B14F-4D97-AF65-F5344CB8AC3E}">
        <p14:creationId xmlns:p14="http://schemas.microsoft.com/office/powerpoint/2010/main" val="2637275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43FED4-97B1-449D-909F-0E4BAE6BA7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12FFEA-99D9-4E5B-A0ED-27B13A1DA3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0F7E9-6325-48BB-8548-9D9D652787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A1BA08-0052-4473-AB05-8F47D39D904E}" type="datetimeFigureOut">
              <a:rPr lang="en-US" smtClean="0"/>
              <a:t>6/8/2023</a:t>
            </a:fld>
            <a:endParaRPr lang="en-US"/>
          </a:p>
        </p:txBody>
      </p:sp>
      <p:sp>
        <p:nvSpPr>
          <p:cNvPr id="5" name="Footer Placeholder 4">
            <a:extLst>
              <a:ext uri="{FF2B5EF4-FFF2-40B4-BE49-F238E27FC236}">
                <a16:creationId xmlns:a16="http://schemas.microsoft.com/office/drawing/2014/main" id="{C884B9FA-5E8E-4666-867D-2D4CCA0C22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6FC964-821B-4A65-A225-CABFD48AB4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1738E8-4907-4F09-BFFF-8295C0C27414}" type="slidenum">
              <a:rPr lang="en-US" smtClean="0"/>
              <a:t>‹#›</a:t>
            </a:fld>
            <a:endParaRPr lang="en-US"/>
          </a:p>
        </p:txBody>
      </p:sp>
    </p:spTree>
    <p:extLst>
      <p:ext uri="{BB962C8B-B14F-4D97-AF65-F5344CB8AC3E}">
        <p14:creationId xmlns:p14="http://schemas.microsoft.com/office/powerpoint/2010/main" val="1910648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C1B85-86A4-4647-B51F-B317FAD0330B}"/>
              </a:ext>
            </a:extLst>
          </p:cNvPr>
          <p:cNvSpPr>
            <a:spLocks noGrp="1"/>
          </p:cNvSpPr>
          <p:nvPr>
            <p:ph type="ctrTitle"/>
          </p:nvPr>
        </p:nvSpPr>
        <p:spPr>
          <a:xfrm>
            <a:off x="1144361" y="1172694"/>
            <a:ext cx="9345338" cy="2754869"/>
          </a:xfrm>
        </p:spPr>
        <p:txBody>
          <a:bodyPr>
            <a:normAutofit/>
          </a:bodyPr>
          <a:lstStyle/>
          <a:p>
            <a:r>
              <a:rPr lang="en-US" sz="4000" b="1" dirty="0">
                <a:latin typeface="Times New Roman" panose="02020603050405020304" pitchFamily="18" charset="0"/>
                <a:cs typeface="Times New Roman" panose="02020603050405020304" pitchFamily="18" charset="0"/>
              </a:rPr>
              <a:t>Biology for Engineers</a:t>
            </a: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Course Code:21BE45</a:t>
            </a:r>
          </a:p>
        </p:txBody>
      </p:sp>
    </p:spTree>
    <p:extLst>
      <p:ext uri="{BB962C8B-B14F-4D97-AF65-F5344CB8AC3E}">
        <p14:creationId xmlns:p14="http://schemas.microsoft.com/office/powerpoint/2010/main" val="2173819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983C18-79F0-4720-9BE1-DFF8846A3506}"/>
              </a:ext>
            </a:extLst>
          </p:cNvPr>
          <p:cNvSpPr>
            <a:spLocks noGrp="1"/>
          </p:cNvSpPr>
          <p:nvPr>
            <p:ph idx="1"/>
          </p:nvPr>
        </p:nvSpPr>
        <p:spPr>
          <a:xfrm>
            <a:off x="418070" y="1223318"/>
            <a:ext cx="10515600" cy="6017741"/>
          </a:xfrm>
        </p:spPr>
        <p:txBody>
          <a:bodyPr>
            <a:normAutofit/>
          </a:bodyPr>
          <a:lstStyle/>
          <a:p>
            <a:r>
              <a:rPr lang="en-US" sz="1800" b="1" dirty="0">
                <a:latin typeface="Times New Roman" panose="02020603050405020304" pitchFamily="18" charset="0"/>
                <a:cs typeface="Times New Roman" panose="02020603050405020304" pitchFamily="18" charset="0"/>
              </a:rPr>
              <a:t>Plant Cell Functions</a:t>
            </a:r>
          </a:p>
          <a:p>
            <a:pPr marL="0" indent="0">
              <a:buNone/>
            </a:pPr>
            <a:r>
              <a:rPr lang="en-US" sz="1800" dirty="0">
                <a:latin typeface="Times New Roman" panose="02020603050405020304" pitchFamily="18" charset="0"/>
                <a:cs typeface="Times New Roman" panose="02020603050405020304" pitchFamily="18" charset="0"/>
              </a:rPr>
              <a:t>Plant cells are the building blocks of plants. Photosynthesis is the major function performed by plant cells.</a:t>
            </a:r>
          </a:p>
          <a:p>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Photosynthesis occurs in the chloroplasts of the plant cell. It is the process of preparing food by the plants, by utilizing sunlight, carbon dioxide and water. Energy is produced in the form of ATP in the process.</a:t>
            </a:r>
          </a:p>
          <a:p>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A few plant cells help in the transport of water and nutrients from the roots and leaves to different parts of the plants.</a:t>
            </a:r>
          </a:p>
        </p:txBody>
      </p:sp>
    </p:spTree>
    <p:extLst>
      <p:ext uri="{BB962C8B-B14F-4D97-AF65-F5344CB8AC3E}">
        <p14:creationId xmlns:p14="http://schemas.microsoft.com/office/powerpoint/2010/main" val="1626193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D59713A-AC27-45A5-8935-29D6F6C1AD1C}"/>
              </a:ext>
            </a:extLst>
          </p:cNvPr>
          <p:cNvPicPr>
            <a:picLocks noGrp="1" noChangeAspect="1"/>
          </p:cNvPicPr>
          <p:nvPr>
            <p:ph idx="1"/>
          </p:nvPr>
        </p:nvPicPr>
        <p:blipFill>
          <a:blip r:embed="rId2"/>
          <a:stretch>
            <a:fillRect/>
          </a:stretch>
        </p:blipFill>
        <p:spPr>
          <a:xfrm>
            <a:off x="1579920" y="704000"/>
            <a:ext cx="9032159" cy="5449999"/>
          </a:xfrm>
          <a:prstGeom prst="rect">
            <a:avLst/>
          </a:prstGeom>
        </p:spPr>
      </p:pic>
    </p:spTree>
    <p:extLst>
      <p:ext uri="{BB962C8B-B14F-4D97-AF65-F5344CB8AC3E}">
        <p14:creationId xmlns:p14="http://schemas.microsoft.com/office/powerpoint/2010/main" val="147523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567B3D-1993-4700-9978-3727D7154A5C}"/>
              </a:ext>
            </a:extLst>
          </p:cNvPr>
          <p:cNvSpPr>
            <a:spLocks noGrp="1"/>
          </p:cNvSpPr>
          <p:nvPr>
            <p:ph idx="1"/>
          </p:nvPr>
        </p:nvSpPr>
        <p:spPr>
          <a:xfrm>
            <a:off x="368643" y="264789"/>
            <a:ext cx="10515600" cy="5530529"/>
          </a:xfrm>
        </p:spPr>
        <p:txBody>
          <a:bodyPr>
            <a:normAutofit fontScale="47500" lnSpcReduction="20000"/>
          </a:bodyPr>
          <a:lstStyle/>
          <a:p>
            <a:r>
              <a:rPr lang="en-US" sz="5000" b="1" dirty="0">
                <a:latin typeface="Times New Roman" panose="02020603050405020304" pitchFamily="18" charset="0"/>
                <a:cs typeface="Times New Roman" panose="02020603050405020304" pitchFamily="18" charset="0"/>
              </a:rPr>
              <a:t>Plant Cell Types</a:t>
            </a:r>
          </a:p>
          <a:p>
            <a:pPr marL="0" indent="0">
              <a:buNone/>
            </a:pPr>
            <a:endParaRPr lang="en-US" sz="5000" b="1" dirty="0">
              <a:latin typeface="Times New Roman" panose="02020603050405020304" pitchFamily="18" charset="0"/>
              <a:cs typeface="Times New Roman" panose="02020603050405020304" pitchFamily="18" charset="0"/>
            </a:endParaRPr>
          </a:p>
          <a:p>
            <a:pPr marL="0" indent="0">
              <a:buNone/>
            </a:pPr>
            <a:r>
              <a:rPr lang="en-US" sz="3800" dirty="0">
                <a:latin typeface="Times New Roman" panose="02020603050405020304" pitchFamily="18" charset="0"/>
                <a:cs typeface="Times New Roman" panose="02020603050405020304" pitchFamily="18" charset="0"/>
              </a:rPr>
              <a:t>Cells of a matured and higher plant become specialized to perform certain vital functions that are essential for their survival. Few plant cells are involved in the transportation of nutrients and water, while others for storing food.</a:t>
            </a:r>
          </a:p>
          <a:p>
            <a:pPr marL="0" indent="0">
              <a:buNone/>
            </a:pPr>
            <a:r>
              <a:rPr lang="en-US" sz="3800" dirty="0">
                <a:latin typeface="Times New Roman" panose="02020603050405020304" pitchFamily="18" charset="0"/>
                <a:cs typeface="Times New Roman" panose="02020603050405020304" pitchFamily="18" charset="0"/>
              </a:rPr>
              <a:t>The specialized plant cells include parenchyma cells, sclerenchyma cells, collenchyma cells, xylem cells and phloem cells.</a:t>
            </a:r>
          </a:p>
          <a:p>
            <a:pPr marL="0" indent="0">
              <a:buNone/>
            </a:pPr>
            <a:endParaRPr lang="en-US" sz="3800" dirty="0">
              <a:latin typeface="Times New Roman" panose="02020603050405020304" pitchFamily="18" charset="0"/>
              <a:cs typeface="Times New Roman" panose="02020603050405020304" pitchFamily="18" charset="0"/>
            </a:endParaRPr>
          </a:p>
          <a:p>
            <a:pPr marL="0" indent="0">
              <a:buNone/>
            </a:pPr>
            <a:r>
              <a:rPr lang="en-US" sz="3800" dirty="0">
                <a:latin typeface="Times New Roman" panose="02020603050405020304" pitchFamily="18" charset="0"/>
                <a:cs typeface="Times New Roman" panose="02020603050405020304" pitchFamily="18" charset="0"/>
              </a:rPr>
              <a:t>Following are some of the different types of plant cells:</a:t>
            </a:r>
          </a:p>
          <a:p>
            <a:endParaRPr lang="en-US" sz="3800" dirty="0">
              <a:latin typeface="Times New Roman" panose="02020603050405020304" pitchFamily="18" charset="0"/>
              <a:cs typeface="Times New Roman" panose="02020603050405020304" pitchFamily="18" charset="0"/>
            </a:endParaRPr>
          </a:p>
          <a:p>
            <a:r>
              <a:rPr lang="en-US" sz="3800" b="1" dirty="0">
                <a:latin typeface="Times New Roman" panose="02020603050405020304" pitchFamily="18" charset="0"/>
                <a:cs typeface="Times New Roman" panose="02020603050405020304" pitchFamily="18" charset="0"/>
              </a:rPr>
              <a:t>Collenchyma Cells</a:t>
            </a:r>
          </a:p>
          <a:p>
            <a:pPr marL="0" indent="0">
              <a:buNone/>
            </a:pPr>
            <a:r>
              <a:rPr lang="en-US" sz="3800" dirty="0">
                <a:latin typeface="Times New Roman" panose="02020603050405020304" pitchFamily="18" charset="0"/>
                <a:cs typeface="Times New Roman" panose="02020603050405020304" pitchFamily="18" charset="0"/>
              </a:rPr>
              <a:t>They are hard or rigid cells, which play a primary role in providing support to the plants when there is restraining growth in a plant due to lack of hardening agent in primary walls.</a:t>
            </a:r>
          </a:p>
          <a:p>
            <a:endParaRPr lang="en-US" sz="3800" dirty="0">
              <a:latin typeface="Times New Roman" panose="02020603050405020304" pitchFamily="18" charset="0"/>
              <a:cs typeface="Times New Roman" panose="02020603050405020304" pitchFamily="18" charset="0"/>
            </a:endParaRPr>
          </a:p>
          <a:p>
            <a:r>
              <a:rPr lang="en-US" sz="3800" b="1" dirty="0">
                <a:latin typeface="Times New Roman" panose="02020603050405020304" pitchFamily="18" charset="0"/>
                <a:cs typeface="Times New Roman" panose="02020603050405020304" pitchFamily="18" charset="0"/>
              </a:rPr>
              <a:t>Sclerenchyma Cells</a:t>
            </a:r>
          </a:p>
          <a:p>
            <a:pPr marL="0" indent="0">
              <a:buNone/>
            </a:pPr>
            <a:r>
              <a:rPr lang="en-US" sz="3800" dirty="0">
                <a:latin typeface="Times New Roman" panose="02020603050405020304" pitchFamily="18" charset="0"/>
                <a:cs typeface="Times New Roman" panose="02020603050405020304" pitchFamily="18" charset="0"/>
              </a:rPr>
              <a:t>These cells are more rigid compared to collenchyma cells and this is because of the presence of a hardening agent.  These cells are usually found in all plant roots and mainly involved in providing support to the plants.</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665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57E4A0-F5EA-48D3-88EF-3D47DCA3AFA8}"/>
              </a:ext>
            </a:extLst>
          </p:cNvPr>
          <p:cNvSpPr>
            <a:spLocks noGrp="1"/>
          </p:cNvSpPr>
          <p:nvPr>
            <p:ph idx="1"/>
          </p:nvPr>
        </p:nvSpPr>
        <p:spPr>
          <a:xfrm>
            <a:off x="603421" y="1253331"/>
            <a:ext cx="10515600" cy="4351338"/>
          </a:xfrm>
        </p:spPr>
        <p:txBody>
          <a:bodyPr>
            <a:normAutofit/>
          </a:bodyPr>
          <a:lstStyle/>
          <a:p>
            <a:r>
              <a:rPr lang="en-US" sz="1800" b="1" dirty="0">
                <a:latin typeface="Times New Roman" panose="02020603050405020304" pitchFamily="18" charset="0"/>
                <a:cs typeface="Times New Roman" panose="02020603050405020304" pitchFamily="18" charset="0"/>
              </a:rPr>
              <a:t>Parenchyma Cells</a:t>
            </a:r>
          </a:p>
          <a:p>
            <a:pPr marL="0" indent="0">
              <a:buNone/>
            </a:pPr>
            <a:r>
              <a:rPr lang="en-US" sz="1800" dirty="0">
                <a:latin typeface="Times New Roman" panose="02020603050405020304" pitchFamily="18" charset="0"/>
                <a:cs typeface="Times New Roman" panose="02020603050405020304" pitchFamily="18" charset="0"/>
              </a:rPr>
              <a:t>Parenchyma cells play a significant role in all plants. They are the living cells of plants, which are involved in the production of leaves. They are also involved in the exchange of gases, production of food, storage of organic products and cell metabolism. These cells are typically more flexible than others because they are thinner.</a:t>
            </a:r>
          </a:p>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Xylem Cells</a:t>
            </a:r>
          </a:p>
          <a:p>
            <a:pPr marL="0" indent="0">
              <a:buNone/>
            </a:pPr>
            <a:r>
              <a:rPr lang="en-US" sz="1800" dirty="0">
                <a:latin typeface="Times New Roman" panose="02020603050405020304" pitchFamily="18" charset="0"/>
                <a:cs typeface="Times New Roman" panose="02020603050405020304" pitchFamily="18" charset="0"/>
              </a:rPr>
              <a:t>Xylem cells are the transport cells in vascular plants. They help in the transport of water and minerals from the roots to the leaves and other parts of the plants.</a:t>
            </a:r>
          </a:p>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Phloem Cells</a:t>
            </a:r>
          </a:p>
          <a:p>
            <a:pPr marL="0" indent="0">
              <a:buNone/>
            </a:pPr>
            <a:r>
              <a:rPr lang="en-US" sz="1800" dirty="0">
                <a:latin typeface="Times New Roman" panose="02020603050405020304" pitchFamily="18" charset="0"/>
                <a:cs typeface="Times New Roman" panose="02020603050405020304" pitchFamily="18" charset="0"/>
              </a:rPr>
              <a:t>Phloem cells are other transport cells in vascular plants. They transport food prepared by the leaves to different parts of the plants.</a:t>
            </a:r>
          </a:p>
        </p:txBody>
      </p:sp>
    </p:spTree>
    <p:extLst>
      <p:ext uri="{BB962C8B-B14F-4D97-AF65-F5344CB8AC3E}">
        <p14:creationId xmlns:p14="http://schemas.microsoft.com/office/powerpoint/2010/main" val="1020635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0F8112-2077-42E9-A491-C3FB090EFF33}"/>
              </a:ext>
            </a:extLst>
          </p:cNvPr>
          <p:cNvPicPr>
            <a:picLocks noChangeAspect="1"/>
          </p:cNvPicPr>
          <p:nvPr/>
        </p:nvPicPr>
        <p:blipFill>
          <a:blip r:embed="rId2"/>
          <a:stretch>
            <a:fillRect/>
          </a:stretch>
        </p:blipFill>
        <p:spPr>
          <a:xfrm>
            <a:off x="7821698" y="2891696"/>
            <a:ext cx="3583587" cy="1934219"/>
          </a:xfrm>
          <a:prstGeom prst="rect">
            <a:avLst/>
          </a:prstGeom>
        </p:spPr>
      </p:pic>
      <p:sp>
        <p:nvSpPr>
          <p:cNvPr id="2" name="Title 1">
            <a:extLst>
              <a:ext uri="{FF2B5EF4-FFF2-40B4-BE49-F238E27FC236}">
                <a16:creationId xmlns:a16="http://schemas.microsoft.com/office/drawing/2014/main" id="{55A462A5-3494-4F8F-98A8-FD1B75685E72}"/>
              </a:ext>
            </a:extLst>
          </p:cNvPr>
          <p:cNvSpPr>
            <a:spLocks noGrp="1"/>
          </p:cNvSpPr>
          <p:nvPr>
            <p:ph type="title"/>
          </p:nvPr>
        </p:nvSpPr>
        <p:spPr>
          <a:xfrm>
            <a:off x="467498" y="30505"/>
            <a:ext cx="10515600" cy="1325563"/>
          </a:xfrm>
        </p:spPr>
        <p:txBody>
          <a:bodyPr>
            <a:normAutofit/>
          </a:bodyPr>
          <a:lstStyle/>
          <a:p>
            <a:r>
              <a:rPr lang="en-US" sz="2800" b="1" dirty="0">
                <a:latin typeface="Times New Roman" panose="02020603050405020304" pitchFamily="18" charset="0"/>
                <a:cs typeface="Times New Roman" panose="02020603050405020304" pitchFamily="18" charset="0"/>
              </a:rPr>
              <a:t>Animal cell</a:t>
            </a:r>
          </a:p>
        </p:txBody>
      </p:sp>
      <p:sp>
        <p:nvSpPr>
          <p:cNvPr id="3" name="Content Placeholder 2">
            <a:extLst>
              <a:ext uri="{FF2B5EF4-FFF2-40B4-BE49-F238E27FC236}">
                <a16:creationId xmlns:a16="http://schemas.microsoft.com/office/drawing/2014/main" id="{D3A5012E-4353-4BC3-BABC-3CB908D2D635}"/>
              </a:ext>
            </a:extLst>
          </p:cNvPr>
          <p:cNvSpPr>
            <a:spLocks noGrp="1"/>
          </p:cNvSpPr>
          <p:nvPr>
            <p:ph idx="1"/>
          </p:nvPr>
        </p:nvSpPr>
        <p:spPr>
          <a:xfrm>
            <a:off x="331574" y="1356068"/>
            <a:ext cx="10515600" cy="4351338"/>
          </a:xfrm>
        </p:spPr>
        <p:txBody>
          <a:bodyPr>
            <a:normAutofit/>
          </a:bodyPr>
          <a:lstStyle/>
          <a:p>
            <a:r>
              <a:rPr lang="en-US" sz="1800" dirty="0">
                <a:latin typeface="Times New Roman" panose="02020603050405020304" pitchFamily="18" charset="0"/>
                <a:cs typeface="Times New Roman" panose="02020603050405020304" pitchFamily="18" charset="0"/>
              </a:rPr>
              <a:t>An animal cell is a type of eukaryotic cell that lacks a cell wall and has a true, membrane-bound nucleus along with other cellular organelles.</a:t>
            </a:r>
          </a:p>
          <a:p>
            <a:r>
              <a:rPr lang="en-US" sz="1800" b="1" dirty="0">
                <a:latin typeface="Times New Roman" panose="02020603050405020304" pitchFamily="18" charset="0"/>
                <a:cs typeface="Times New Roman" panose="02020603050405020304" pitchFamily="18" charset="0"/>
              </a:rPr>
              <a:t>Animal Cell Structure</a:t>
            </a:r>
          </a:p>
          <a:p>
            <a:pPr marL="0" indent="0">
              <a:buNone/>
            </a:pPr>
            <a:r>
              <a:rPr lang="en-US" sz="1800" dirty="0">
                <a:latin typeface="Times New Roman" panose="02020603050405020304" pitchFamily="18" charset="0"/>
                <a:cs typeface="Times New Roman" panose="02020603050405020304" pitchFamily="18" charset="0"/>
              </a:rPr>
              <a:t>Animal cells are generally smaller than plant cells.  Another defining characteristic is its irregular shape. This is due to the absence of a cell wall. But animal cells share other cellular organelles with plant cells as both have evolved from eukaryotic cells.</a:t>
            </a:r>
          </a:p>
          <a:p>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A typical animal cell comprises the following cell organelles:</a:t>
            </a:r>
          </a:p>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Cell Membrane</a:t>
            </a:r>
          </a:p>
          <a:p>
            <a:pPr marL="0" indent="0">
              <a:buNone/>
            </a:pPr>
            <a:r>
              <a:rPr lang="en-US" sz="1800" dirty="0">
                <a:latin typeface="Times New Roman" panose="02020603050405020304" pitchFamily="18" charset="0"/>
                <a:cs typeface="Times New Roman" panose="02020603050405020304" pitchFamily="18" charset="0"/>
              </a:rPr>
              <a:t>A thin semipermeable membrane layer of lipids and proteins surrounding the cell. Its primary role is to protect the cell from its surrounding. Also, it controls the entry and exit of nutrients and other microscopic entities into the cell. For this reason, cell membranes are known as semi-permeable or selectively permeable membranes.</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2297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6D8AC1-8D90-49EB-B214-6B152C772D81}"/>
              </a:ext>
            </a:extLst>
          </p:cNvPr>
          <p:cNvSpPr>
            <a:spLocks noGrp="1"/>
          </p:cNvSpPr>
          <p:nvPr>
            <p:ph idx="1"/>
          </p:nvPr>
        </p:nvSpPr>
        <p:spPr>
          <a:xfrm>
            <a:off x="504568" y="197708"/>
            <a:ext cx="10515600" cy="6660292"/>
          </a:xfrm>
        </p:spPr>
        <p:txBody>
          <a:bodyPr>
            <a:normAutofit fontScale="55000" lnSpcReduction="20000"/>
          </a:bodyPr>
          <a:lstStyle/>
          <a:p>
            <a:r>
              <a:rPr lang="en-US" b="1" dirty="0">
                <a:latin typeface="Times New Roman" panose="02020603050405020304" pitchFamily="18" charset="0"/>
                <a:cs typeface="Times New Roman" panose="02020603050405020304" pitchFamily="18" charset="0"/>
              </a:rPr>
              <a:t>Nucleus</a:t>
            </a:r>
          </a:p>
          <a:p>
            <a:pPr marL="0" indent="0">
              <a:buNone/>
            </a:pPr>
            <a:r>
              <a:rPr lang="en-US" dirty="0">
                <a:latin typeface="Times New Roman" panose="02020603050405020304" pitchFamily="18" charset="0"/>
                <a:cs typeface="Times New Roman" panose="02020603050405020304" pitchFamily="18" charset="0"/>
              </a:rPr>
              <a:t>It is an organelle that contains several other sub-organelles such as nucleolus, nucleosomes and chromatins. It also contains DNA and other genetic materials.</a:t>
            </a:r>
          </a:p>
          <a:p>
            <a:pPr marL="0" indent="0">
              <a:buNone/>
            </a:pPr>
            <a:r>
              <a:rPr lang="en-US" dirty="0">
                <a:latin typeface="Times New Roman" panose="02020603050405020304" pitchFamily="18" charset="0"/>
                <a:cs typeface="Times New Roman" panose="02020603050405020304" pitchFamily="18" charset="0"/>
              </a:rPr>
              <a:t>primary functions of the nucleus are to store the cell's DNA, maintain its integrity, and facilitate its transcription and replication.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Nuclear Membrane</a:t>
            </a:r>
          </a:p>
          <a:p>
            <a:pPr marL="0" indent="0">
              <a:buNone/>
            </a:pPr>
            <a:r>
              <a:rPr lang="en-US" dirty="0">
                <a:latin typeface="Times New Roman" panose="02020603050405020304" pitchFamily="18" charset="0"/>
                <a:cs typeface="Times New Roman" panose="02020603050405020304" pitchFamily="18" charset="0"/>
              </a:rPr>
              <a:t>It is a double-membrane structure that surrounds the nucleus. It is also referred to as the nuclear envelope.</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Centrosome</a:t>
            </a:r>
          </a:p>
          <a:p>
            <a:pPr marL="0" indent="0">
              <a:buNone/>
            </a:pPr>
            <a:r>
              <a:rPr lang="en-US" dirty="0">
                <a:latin typeface="Times New Roman" panose="02020603050405020304" pitchFamily="18" charset="0"/>
                <a:cs typeface="Times New Roman" panose="02020603050405020304" pitchFamily="18" charset="0"/>
              </a:rPr>
              <a:t>It is a small organelle found near the nucleus, which has a thick </a:t>
            </a:r>
            <a:r>
              <a:rPr lang="en-US" dirty="0" err="1">
                <a:latin typeface="Times New Roman" panose="02020603050405020304" pitchFamily="18" charset="0"/>
                <a:cs typeface="Times New Roman" panose="02020603050405020304" pitchFamily="18" charset="0"/>
              </a:rPr>
              <a:t>centre</a:t>
            </a:r>
            <a:r>
              <a:rPr lang="en-US" dirty="0">
                <a:latin typeface="Times New Roman" panose="02020603050405020304" pitchFamily="18" charset="0"/>
                <a:cs typeface="Times New Roman" panose="02020603050405020304" pitchFamily="18" charset="0"/>
              </a:rPr>
              <a:t> with radiating tubules. The centrosomes are where microtubules are produced.</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Lysosome</a:t>
            </a:r>
          </a:p>
          <a:p>
            <a:pPr marL="0" indent="0">
              <a:buNone/>
            </a:pPr>
            <a:r>
              <a:rPr lang="en-US" dirty="0">
                <a:latin typeface="Times New Roman" panose="02020603050405020304" pitchFamily="18" charset="0"/>
                <a:cs typeface="Times New Roman" panose="02020603050405020304" pitchFamily="18" charset="0"/>
              </a:rPr>
              <a:t>They are round organelles surrounded by a membrane and comprising digestive enzymes which help in digestion, excretion and in the cell renewal process.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Cytoplasm</a:t>
            </a:r>
          </a:p>
          <a:p>
            <a:pPr marL="0" indent="0">
              <a:buNone/>
            </a:pPr>
            <a:r>
              <a:rPr lang="en-US" dirty="0">
                <a:latin typeface="Times New Roman" panose="02020603050405020304" pitchFamily="18" charset="0"/>
                <a:cs typeface="Times New Roman" panose="02020603050405020304" pitchFamily="18" charset="0"/>
              </a:rPr>
              <a:t>A jelly-like material which contains all the cell organelles, enclosed within the cell membrane. The substance found within the cell nucleus, contained by the nuclear membrane is called the nucleoplasm.</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Golgi Apparatus</a:t>
            </a:r>
          </a:p>
          <a:p>
            <a:pPr marL="0" indent="0">
              <a:buNone/>
            </a:pPr>
            <a:r>
              <a:rPr lang="en-US" dirty="0">
                <a:latin typeface="Times New Roman" panose="02020603050405020304" pitchFamily="18" charset="0"/>
                <a:cs typeface="Times New Roman" panose="02020603050405020304" pitchFamily="18" charset="0"/>
              </a:rPr>
              <a:t>A flat, smooth layered, sac-like organelle which is located near the nucleus and involved in manufacturing, storing, packing and transporting the particles throughout the cell.</a:t>
            </a:r>
          </a:p>
        </p:txBody>
      </p:sp>
    </p:spTree>
    <p:extLst>
      <p:ext uri="{BB962C8B-B14F-4D97-AF65-F5344CB8AC3E}">
        <p14:creationId xmlns:p14="http://schemas.microsoft.com/office/powerpoint/2010/main" val="1293919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FED759-B89D-4A69-B5AC-2E0E2104E77A}"/>
              </a:ext>
            </a:extLst>
          </p:cNvPr>
          <p:cNvSpPr>
            <a:spLocks noGrp="1"/>
          </p:cNvSpPr>
          <p:nvPr>
            <p:ph idx="1"/>
          </p:nvPr>
        </p:nvSpPr>
        <p:spPr>
          <a:xfrm>
            <a:off x="479853" y="787657"/>
            <a:ext cx="10515600" cy="5551359"/>
          </a:xfrm>
        </p:spPr>
        <p:txBody>
          <a:bodyPr>
            <a:normAutofit fontScale="62500" lnSpcReduction="20000"/>
          </a:bodyPr>
          <a:lstStyle/>
          <a:p>
            <a:r>
              <a:rPr lang="en-US" b="1" dirty="0">
                <a:latin typeface="Times New Roman" panose="02020603050405020304" pitchFamily="18" charset="0"/>
                <a:cs typeface="Times New Roman" panose="02020603050405020304" pitchFamily="18" charset="0"/>
              </a:rPr>
              <a:t>Mitochondria</a:t>
            </a:r>
          </a:p>
          <a:p>
            <a:pPr marL="0" indent="0">
              <a:buNone/>
            </a:pPr>
            <a:r>
              <a:rPr lang="en-US" dirty="0">
                <a:latin typeface="Times New Roman" panose="02020603050405020304" pitchFamily="18" charset="0"/>
                <a:cs typeface="Times New Roman" panose="02020603050405020304" pitchFamily="18" charset="0"/>
              </a:rPr>
              <a:t>They are spherical or rod-shaped organelles with a double membrane. They are the powerhouse of a cell as they play an important role in releasing energy.</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Ribosome</a:t>
            </a:r>
          </a:p>
          <a:p>
            <a:pPr marL="0" indent="0">
              <a:buNone/>
            </a:pPr>
            <a:r>
              <a:rPr lang="en-US" dirty="0">
                <a:latin typeface="Times New Roman" panose="02020603050405020304" pitchFamily="18" charset="0"/>
                <a:cs typeface="Times New Roman" panose="02020603050405020304" pitchFamily="18" charset="0"/>
              </a:rPr>
              <a:t>They are small organelles made up of RNA-rich cytoplasmic granules, and they are the sites of protein synthesis.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Endoplasmic Reticulum (ER)</a:t>
            </a:r>
          </a:p>
          <a:p>
            <a:pPr marL="0" indent="0">
              <a:buNone/>
            </a:pPr>
            <a:r>
              <a:rPr lang="en-US" dirty="0">
                <a:latin typeface="Times New Roman" panose="02020603050405020304" pitchFamily="18" charset="0"/>
                <a:cs typeface="Times New Roman" panose="02020603050405020304" pitchFamily="18" charset="0"/>
              </a:rPr>
              <a:t>This cellular organelle is composed of a thin, winding network of membranous sacs originating from the nucleus.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Vacuole</a:t>
            </a:r>
          </a:p>
          <a:p>
            <a:pPr marL="0" indent="0">
              <a:buNone/>
            </a:pPr>
            <a:r>
              <a:rPr lang="en-US" dirty="0">
                <a:latin typeface="Times New Roman" panose="02020603050405020304" pitchFamily="18" charset="0"/>
                <a:cs typeface="Times New Roman" panose="02020603050405020304" pitchFamily="18" charset="0"/>
              </a:rPr>
              <a:t>A membrane-bound organelle present inside a cell involved in maintaining shape and storing water, food, wastes, etc.</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Nucleopore</a:t>
            </a:r>
          </a:p>
          <a:p>
            <a:pPr marL="0" indent="0">
              <a:buNone/>
            </a:pPr>
            <a:r>
              <a:rPr lang="en-US" dirty="0">
                <a:latin typeface="Times New Roman" panose="02020603050405020304" pitchFamily="18" charset="0"/>
                <a:cs typeface="Times New Roman" panose="02020603050405020304" pitchFamily="18" charset="0"/>
              </a:rPr>
              <a:t>They are tiny holes present in the nuclear membrane which are involved in the movement of nucleic acids and proteins across the nuclear membrane.</a:t>
            </a:r>
          </a:p>
        </p:txBody>
      </p:sp>
    </p:spTree>
    <p:extLst>
      <p:ext uri="{BB962C8B-B14F-4D97-AF65-F5344CB8AC3E}">
        <p14:creationId xmlns:p14="http://schemas.microsoft.com/office/powerpoint/2010/main" val="3345839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90A62E-8B8B-413B-8459-D25492D86023}"/>
              </a:ext>
            </a:extLst>
          </p:cNvPr>
          <p:cNvPicPr>
            <a:picLocks noChangeAspect="1"/>
          </p:cNvPicPr>
          <p:nvPr/>
        </p:nvPicPr>
        <p:blipFill>
          <a:blip r:embed="rId2"/>
          <a:stretch>
            <a:fillRect/>
          </a:stretch>
        </p:blipFill>
        <p:spPr>
          <a:xfrm>
            <a:off x="2570205" y="3429001"/>
            <a:ext cx="3640636" cy="3367216"/>
          </a:xfrm>
          <a:prstGeom prst="rect">
            <a:avLst/>
          </a:prstGeom>
        </p:spPr>
      </p:pic>
      <p:sp>
        <p:nvSpPr>
          <p:cNvPr id="3" name="Content Placeholder 2">
            <a:extLst>
              <a:ext uri="{FF2B5EF4-FFF2-40B4-BE49-F238E27FC236}">
                <a16:creationId xmlns:a16="http://schemas.microsoft.com/office/drawing/2014/main" id="{B527DAE1-715E-4D80-899E-DF08840DEBB7}"/>
              </a:ext>
            </a:extLst>
          </p:cNvPr>
          <p:cNvSpPr>
            <a:spLocks noGrp="1"/>
          </p:cNvSpPr>
          <p:nvPr>
            <p:ph idx="1"/>
          </p:nvPr>
        </p:nvSpPr>
        <p:spPr>
          <a:xfrm>
            <a:off x="195649" y="98854"/>
            <a:ext cx="5068330" cy="6536724"/>
          </a:xfrm>
        </p:spPr>
        <p:txBody>
          <a:bodyPr>
            <a:normAutofit fontScale="62500" lnSpcReduction="20000"/>
          </a:bodyPr>
          <a:lstStyle/>
          <a:p>
            <a:r>
              <a:rPr lang="en-US" b="1" dirty="0">
                <a:latin typeface="Times New Roman" panose="02020603050405020304" pitchFamily="18" charset="0"/>
                <a:cs typeface="Times New Roman" panose="02020603050405020304" pitchFamily="18" charset="0"/>
              </a:rPr>
              <a:t>Animal Cell Types</a:t>
            </a:r>
          </a:p>
          <a:p>
            <a:pPr marL="0" indent="0">
              <a:buNone/>
            </a:pPr>
            <a:r>
              <a:rPr lang="en-US" dirty="0">
                <a:latin typeface="Times New Roman" panose="02020603050405020304" pitchFamily="18" charset="0"/>
                <a:cs typeface="Times New Roman" panose="02020603050405020304" pitchFamily="18" charset="0"/>
              </a:rPr>
              <a:t>There are numerous types of animal cells, each designed to serve specific functions. The most common types of animal cells are:</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Skin Cells</a:t>
            </a:r>
          </a:p>
          <a:p>
            <a:pPr marL="0" indent="0">
              <a:buNone/>
            </a:pPr>
            <a:r>
              <a:rPr lang="en-US" dirty="0">
                <a:latin typeface="Times New Roman" panose="02020603050405020304" pitchFamily="18" charset="0"/>
                <a:cs typeface="Times New Roman" panose="02020603050405020304" pitchFamily="18" charset="0"/>
              </a:rPr>
              <a:t>Melanocytes, keratinocytes,  Merkel cells and Langerhans cells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Muscle Cells</a:t>
            </a:r>
          </a:p>
          <a:p>
            <a:pPr marL="0" indent="0">
              <a:buNone/>
            </a:pPr>
            <a:r>
              <a:rPr lang="en-US" dirty="0">
                <a:latin typeface="Times New Roman" panose="02020603050405020304" pitchFamily="18" charset="0"/>
                <a:cs typeface="Times New Roman" panose="02020603050405020304" pitchFamily="18" charset="0"/>
              </a:rPr>
              <a:t>Myocyte, </a:t>
            </a:r>
            <a:r>
              <a:rPr lang="en-US" dirty="0" err="1">
                <a:latin typeface="Times New Roman" panose="02020603050405020304" pitchFamily="18" charset="0"/>
                <a:cs typeface="Times New Roman" panose="02020603050405020304" pitchFamily="18" charset="0"/>
              </a:rPr>
              <a:t>Myosatellite</a:t>
            </a:r>
            <a:r>
              <a:rPr lang="en-US" dirty="0">
                <a:latin typeface="Times New Roman" panose="02020603050405020304" pitchFamily="18" charset="0"/>
                <a:cs typeface="Times New Roman" panose="02020603050405020304" pitchFamily="18" charset="0"/>
              </a:rPr>
              <a:t> cells, Tendon cells, Cardiac muscle cells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Blood Cells</a:t>
            </a:r>
          </a:p>
          <a:p>
            <a:pPr marL="0" indent="0">
              <a:buNone/>
            </a:pPr>
            <a:r>
              <a:rPr lang="en-US" dirty="0">
                <a:latin typeface="Times New Roman" panose="02020603050405020304" pitchFamily="18" charset="0"/>
                <a:cs typeface="Times New Roman" panose="02020603050405020304" pitchFamily="18" charset="0"/>
              </a:rPr>
              <a:t>Leukocytes, erythrocytes, platelet</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Nerve Cells</a:t>
            </a:r>
          </a:p>
          <a:p>
            <a:pPr marL="0" indent="0">
              <a:buNone/>
            </a:pPr>
            <a:r>
              <a:rPr lang="en-US" dirty="0">
                <a:latin typeface="Times New Roman" panose="02020603050405020304" pitchFamily="18" charset="0"/>
                <a:cs typeface="Times New Roman" panose="02020603050405020304" pitchFamily="18" charset="0"/>
              </a:rPr>
              <a:t>Schwann cell, glial cells etc</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Fat Cells</a:t>
            </a:r>
          </a:p>
          <a:p>
            <a:pPr marL="0" indent="0">
              <a:buNone/>
            </a:pPr>
            <a:r>
              <a:rPr lang="en-US" dirty="0">
                <a:latin typeface="Times New Roman" panose="02020603050405020304" pitchFamily="18" charset="0"/>
                <a:cs typeface="Times New Roman" panose="02020603050405020304" pitchFamily="18" charset="0"/>
              </a:rPr>
              <a:t>Adipocytes</a:t>
            </a:r>
          </a:p>
        </p:txBody>
      </p:sp>
      <p:pic>
        <p:nvPicPr>
          <p:cNvPr id="2" name="Picture 1">
            <a:extLst>
              <a:ext uri="{FF2B5EF4-FFF2-40B4-BE49-F238E27FC236}">
                <a16:creationId xmlns:a16="http://schemas.microsoft.com/office/drawing/2014/main" id="{4D741CB4-82F1-4C7A-8AE6-9F16687E0660}"/>
              </a:ext>
            </a:extLst>
          </p:cNvPr>
          <p:cNvPicPr>
            <a:picLocks noChangeAspect="1"/>
          </p:cNvPicPr>
          <p:nvPr/>
        </p:nvPicPr>
        <p:blipFill>
          <a:blip r:embed="rId3"/>
          <a:stretch>
            <a:fillRect/>
          </a:stretch>
        </p:blipFill>
        <p:spPr>
          <a:xfrm>
            <a:off x="4789014" y="98854"/>
            <a:ext cx="3780395" cy="2268237"/>
          </a:xfrm>
          <a:prstGeom prst="rect">
            <a:avLst/>
          </a:prstGeom>
        </p:spPr>
      </p:pic>
      <p:pic>
        <p:nvPicPr>
          <p:cNvPr id="4" name="Picture 3">
            <a:extLst>
              <a:ext uri="{FF2B5EF4-FFF2-40B4-BE49-F238E27FC236}">
                <a16:creationId xmlns:a16="http://schemas.microsoft.com/office/drawing/2014/main" id="{05069B32-E116-4E9F-8C1B-49FC35F6C7D2}"/>
              </a:ext>
            </a:extLst>
          </p:cNvPr>
          <p:cNvPicPr>
            <a:picLocks noChangeAspect="1"/>
          </p:cNvPicPr>
          <p:nvPr/>
        </p:nvPicPr>
        <p:blipFill>
          <a:blip r:embed="rId4"/>
          <a:stretch>
            <a:fillRect/>
          </a:stretch>
        </p:blipFill>
        <p:spPr>
          <a:xfrm>
            <a:off x="8704434" y="299521"/>
            <a:ext cx="3088949" cy="2067570"/>
          </a:xfrm>
          <a:prstGeom prst="rect">
            <a:avLst/>
          </a:prstGeom>
        </p:spPr>
      </p:pic>
      <p:pic>
        <p:nvPicPr>
          <p:cNvPr id="5" name="Picture 4">
            <a:extLst>
              <a:ext uri="{FF2B5EF4-FFF2-40B4-BE49-F238E27FC236}">
                <a16:creationId xmlns:a16="http://schemas.microsoft.com/office/drawing/2014/main" id="{777C8D60-468B-4A41-B6AF-C890DE76E46A}"/>
              </a:ext>
            </a:extLst>
          </p:cNvPr>
          <p:cNvPicPr>
            <a:picLocks noChangeAspect="1"/>
          </p:cNvPicPr>
          <p:nvPr/>
        </p:nvPicPr>
        <p:blipFill>
          <a:blip r:embed="rId5"/>
          <a:stretch>
            <a:fillRect/>
          </a:stretch>
        </p:blipFill>
        <p:spPr>
          <a:xfrm>
            <a:off x="5711924" y="2367091"/>
            <a:ext cx="5686971" cy="2268237"/>
          </a:xfrm>
          <a:prstGeom prst="rect">
            <a:avLst/>
          </a:prstGeom>
        </p:spPr>
      </p:pic>
      <p:pic>
        <p:nvPicPr>
          <p:cNvPr id="6" name="Picture 5">
            <a:extLst>
              <a:ext uri="{FF2B5EF4-FFF2-40B4-BE49-F238E27FC236}">
                <a16:creationId xmlns:a16="http://schemas.microsoft.com/office/drawing/2014/main" id="{DEA06350-2CB6-43CA-988B-7B9B5EB10072}"/>
              </a:ext>
            </a:extLst>
          </p:cNvPr>
          <p:cNvPicPr>
            <a:picLocks noChangeAspect="1"/>
          </p:cNvPicPr>
          <p:nvPr/>
        </p:nvPicPr>
        <p:blipFill>
          <a:blip r:embed="rId6"/>
          <a:stretch>
            <a:fillRect/>
          </a:stretch>
        </p:blipFill>
        <p:spPr>
          <a:xfrm>
            <a:off x="6210841" y="4799186"/>
            <a:ext cx="6027699" cy="1759293"/>
          </a:xfrm>
          <a:prstGeom prst="rect">
            <a:avLst/>
          </a:prstGeom>
        </p:spPr>
      </p:pic>
    </p:spTree>
    <p:extLst>
      <p:ext uri="{BB962C8B-B14F-4D97-AF65-F5344CB8AC3E}">
        <p14:creationId xmlns:p14="http://schemas.microsoft.com/office/powerpoint/2010/main" val="3001970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6009CB-DD77-46FB-B6A6-E24E6FBC281A}"/>
              </a:ext>
            </a:extLst>
          </p:cNvPr>
          <p:cNvSpPr>
            <a:spLocks noGrp="1"/>
          </p:cNvSpPr>
          <p:nvPr>
            <p:ph idx="1"/>
          </p:nvPr>
        </p:nvSpPr>
        <p:spPr>
          <a:xfrm>
            <a:off x="665206" y="219246"/>
            <a:ext cx="10515600" cy="6243337"/>
          </a:xfrm>
        </p:spPr>
        <p:txBody>
          <a:bodyPr>
            <a:normAutofit fontScale="70000" lnSpcReduction="20000"/>
          </a:bodyPr>
          <a:lstStyle/>
          <a:p>
            <a:r>
              <a:rPr lang="en-US" b="1" dirty="0">
                <a:latin typeface="Times New Roman" panose="02020603050405020304" pitchFamily="18" charset="0"/>
                <a:cs typeface="Times New Roman" panose="02020603050405020304" pitchFamily="18" charset="0"/>
              </a:rPr>
              <a:t>Skin Cells</a:t>
            </a:r>
          </a:p>
          <a:p>
            <a:pPr marL="0" indent="0">
              <a:buNone/>
            </a:pPr>
            <a:r>
              <a:rPr lang="en-US" dirty="0">
                <a:latin typeface="Times New Roman" panose="02020603050405020304" pitchFamily="18" charset="0"/>
                <a:cs typeface="Times New Roman" panose="02020603050405020304" pitchFamily="18" charset="0"/>
              </a:rPr>
              <a:t>Any of the four major cell types that make up the epidermis may be referred to as “skin cells.” These are the Langerhans cells, Merkel cells, keratinocytes, and melanocytes. The general structure and function of the skin are influenced by the specific functions played by each type of skin cell.</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Muscle Cells</a:t>
            </a:r>
          </a:p>
          <a:p>
            <a:pPr marL="0" indent="0">
              <a:buNone/>
            </a:pPr>
            <a:r>
              <a:rPr lang="en-US" dirty="0">
                <a:latin typeface="Times New Roman" panose="02020603050405020304" pitchFamily="18" charset="0"/>
                <a:cs typeface="Times New Roman" panose="02020603050405020304" pitchFamily="18" charset="0"/>
              </a:rPr>
              <a:t>Since cardiac muscle cells and smooth muscle cells are both tiny cells, a muscle cell is also referred to as a myocyte.</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Blood Cells</a:t>
            </a:r>
          </a:p>
          <a:p>
            <a:pPr marL="0" indent="0">
              <a:buNone/>
            </a:pPr>
            <a:r>
              <a:rPr lang="en-US" dirty="0">
                <a:latin typeface="Times New Roman" panose="02020603050405020304" pitchFamily="18" charset="0"/>
                <a:cs typeface="Times New Roman" panose="02020603050405020304" pitchFamily="18" charset="0"/>
              </a:rPr>
              <a:t>A blood cell, also known as a hematopoietic cell, is a type of cell that is mostly present in the blood and is created during hematopoiesis.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Nerve Cells</a:t>
            </a:r>
          </a:p>
          <a:p>
            <a:pPr marL="0" indent="0">
              <a:buNone/>
            </a:pPr>
            <a:r>
              <a:rPr lang="en-US" dirty="0">
                <a:latin typeface="Times New Roman" panose="02020603050405020304" pitchFamily="18" charset="0"/>
                <a:cs typeface="Times New Roman" panose="02020603050405020304" pitchFamily="18" charset="0"/>
              </a:rPr>
              <a:t>It is a particular kind of cell that relays information from the body to the brain and back to the body. A modest electrical current is used to transmit the messages. also known as a neuron.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Fat Cells</a:t>
            </a:r>
          </a:p>
          <a:p>
            <a:pPr marL="0" indent="0">
              <a:buNone/>
            </a:pPr>
            <a:r>
              <a:rPr lang="en-US" dirty="0">
                <a:latin typeface="Times New Roman" panose="02020603050405020304" pitchFamily="18" charset="0"/>
                <a:cs typeface="Times New Roman" panose="02020603050405020304" pitchFamily="18" charset="0"/>
              </a:rPr>
              <a:t>Adipose tissue is mostly made up of fat cells, which are adept at storing energy as fat. </a:t>
            </a:r>
          </a:p>
        </p:txBody>
      </p:sp>
    </p:spTree>
    <p:extLst>
      <p:ext uri="{BB962C8B-B14F-4D97-AF65-F5344CB8AC3E}">
        <p14:creationId xmlns:p14="http://schemas.microsoft.com/office/powerpoint/2010/main" val="1250231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F2C58FB-15B0-4B8A-BF40-2E718C7D28D9}"/>
              </a:ext>
            </a:extLst>
          </p:cNvPr>
          <p:cNvPicPr>
            <a:picLocks noGrp="1" noChangeAspect="1"/>
          </p:cNvPicPr>
          <p:nvPr>
            <p:ph idx="1"/>
          </p:nvPr>
        </p:nvPicPr>
        <p:blipFill>
          <a:blip r:embed="rId2"/>
          <a:stretch>
            <a:fillRect/>
          </a:stretch>
        </p:blipFill>
        <p:spPr>
          <a:xfrm>
            <a:off x="1703778" y="622428"/>
            <a:ext cx="8586734" cy="5810851"/>
          </a:xfrm>
          <a:prstGeom prst="rect">
            <a:avLst/>
          </a:prstGeom>
        </p:spPr>
      </p:pic>
    </p:spTree>
    <p:extLst>
      <p:ext uri="{BB962C8B-B14F-4D97-AF65-F5344CB8AC3E}">
        <p14:creationId xmlns:p14="http://schemas.microsoft.com/office/powerpoint/2010/main" val="159530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18E74-424B-4D81-9F82-F2120F2503CE}"/>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CELL-The Unit of life</a:t>
            </a:r>
          </a:p>
        </p:txBody>
      </p:sp>
      <p:sp>
        <p:nvSpPr>
          <p:cNvPr id="3" name="Content Placeholder 2">
            <a:extLst>
              <a:ext uri="{FF2B5EF4-FFF2-40B4-BE49-F238E27FC236}">
                <a16:creationId xmlns:a16="http://schemas.microsoft.com/office/drawing/2014/main" id="{196CAC01-50EA-4ADE-B708-34135272C2F9}"/>
              </a:ext>
            </a:extLst>
          </p:cNvPr>
          <p:cNvSpPr>
            <a:spLocks noGrp="1"/>
          </p:cNvSpPr>
          <p:nvPr>
            <p:ph idx="1"/>
          </p:nvPr>
        </p:nvSpPr>
        <p:spPr>
          <a:xfrm>
            <a:off x="677563" y="1574606"/>
            <a:ext cx="10515600" cy="4826193"/>
          </a:xfrm>
        </p:spPr>
        <p:txBody>
          <a:bodyPr>
            <a:normAutofit fontScale="77500" lnSpcReduction="20000"/>
          </a:bodyPr>
          <a:lstStyle/>
          <a:p>
            <a:r>
              <a:rPr lang="en-US" sz="1900" b="1" dirty="0">
                <a:latin typeface="Times New Roman" panose="02020603050405020304" pitchFamily="18" charset="0"/>
                <a:cs typeface="Times New Roman" panose="02020603050405020304" pitchFamily="18" charset="0"/>
              </a:rPr>
              <a:t>What is a Cell?</a:t>
            </a:r>
          </a:p>
          <a:p>
            <a:r>
              <a:rPr lang="en-US" sz="2300" dirty="0">
                <a:latin typeface="Times New Roman" panose="02020603050405020304" pitchFamily="18" charset="0"/>
                <a:cs typeface="Times New Roman" panose="02020603050405020304" pitchFamily="18" charset="0"/>
              </a:rPr>
              <a:t>A cell is the structural and fundamental unit of life. The study of cells from its basic structure to the functions of every cell organelle is called Cell Biology. Robert Hooke was the first Biologist who discovered cells.</a:t>
            </a:r>
          </a:p>
          <a:p>
            <a:endParaRPr lang="en-US" sz="2300" dirty="0">
              <a:latin typeface="Times New Roman" panose="02020603050405020304" pitchFamily="18" charset="0"/>
              <a:cs typeface="Times New Roman" panose="02020603050405020304" pitchFamily="18" charset="0"/>
            </a:endParaRPr>
          </a:p>
          <a:p>
            <a:r>
              <a:rPr lang="en-US" sz="2300" dirty="0">
                <a:latin typeface="Times New Roman" panose="02020603050405020304" pitchFamily="18" charset="0"/>
                <a:cs typeface="Times New Roman" panose="02020603050405020304" pitchFamily="18" charset="0"/>
              </a:rPr>
              <a:t>All organisms are made up of cells. They may be made up of a single cell (unicellular), or many cells (multicellular).  Mycoplasmas are the smallest known cells. Cells are the building blocks of all living beings. They provide structure to the body and convert the nutrients taken from the food into energy.</a:t>
            </a:r>
          </a:p>
          <a:p>
            <a:endParaRPr lang="en-US" sz="2300" dirty="0">
              <a:latin typeface="Times New Roman" panose="02020603050405020304" pitchFamily="18" charset="0"/>
              <a:cs typeface="Times New Roman" panose="02020603050405020304" pitchFamily="18" charset="0"/>
            </a:endParaRPr>
          </a:p>
          <a:p>
            <a:r>
              <a:rPr lang="en-US" sz="2300" dirty="0">
                <a:latin typeface="Times New Roman" panose="02020603050405020304" pitchFamily="18" charset="0"/>
                <a:cs typeface="Times New Roman" panose="02020603050405020304" pitchFamily="18" charset="0"/>
              </a:rPr>
              <a:t>Cells are complex and their components perform various functions in an organism. They are of different shapes and sizes, pretty much like bricks of the buildings. Our body is made up of cells of different shapes and sizes.</a:t>
            </a:r>
          </a:p>
          <a:p>
            <a:endParaRPr lang="en-US" sz="2300" dirty="0">
              <a:latin typeface="Times New Roman" panose="02020603050405020304" pitchFamily="18" charset="0"/>
              <a:cs typeface="Times New Roman" panose="02020603050405020304" pitchFamily="18" charset="0"/>
            </a:endParaRPr>
          </a:p>
          <a:p>
            <a:r>
              <a:rPr lang="en-US" sz="2300" dirty="0">
                <a:latin typeface="Times New Roman" panose="02020603050405020304" pitchFamily="18" charset="0"/>
                <a:cs typeface="Times New Roman" panose="02020603050405020304" pitchFamily="18" charset="0"/>
              </a:rPr>
              <a:t>Cells are the lowest level of organization in every life form. From organism to organism, the count of cells may vary. Humans have more number of cells compared to that of bacteria.</a:t>
            </a:r>
          </a:p>
          <a:p>
            <a:endParaRPr lang="en-US" sz="2300" dirty="0">
              <a:latin typeface="Times New Roman" panose="02020603050405020304" pitchFamily="18" charset="0"/>
              <a:cs typeface="Times New Roman" panose="02020603050405020304" pitchFamily="18" charset="0"/>
            </a:endParaRPr>
          </a:p>
          <a:p>
            <a:r>
              <a:rPr lang="en-US" sz="2300" dirty="0">
                <a:latin typeface="Times New Roman" panose="02020603050405020304" pitchFamily="18" charset="0"/>
                <a:cs typeface="Times New Roman" panose="02020603050405020304" pitchFamily="18" charset="0"/>
              </a:rPr>
              <a:t>Cells comprise several cell organelles that perform specialized functions to carry out life processes. Every organelle has a specific structure. The hereditary material of the organisms is also present in the cells.</a:t>
            </a:r>
          </a:p>
        </p:txBody>
      </p:sp>
      <p:pic>
        <p:nvPicPr>
          <p:cNvPr id="5" name="Picture 4">
            <a:extLst>
              <a:ext uri="{FF2B5EF4-FFF2-40B4-BE49-F238E27FC236}">
                <a16:creationId xmlns:a16="http://schemas.microsoft.com/office/drawing/2014/main" id="{F38275CA-7D45-4F26-85B7-09B3F71D7EA0}"/>
              </a:ext>
            </a:extLst>
          </p:cNvPr>
          <p:cNvPicPr>
            <a:picLocks noChangeAspect="1"/>
          </p:cNvPicPr>
          <p:nvPr/>
        </p:nvPicPr>
        <p:blipFill>
          <a:blip r:embed="rId2"/>
          <a:stretch>
            <a:fillRect/>
          </a:stretch>
        </p:blipFill>
        <p:spPr>
          <a:xfrm>
            <a:off x="8016704" y="0"/>
            <a:ext cx="2581275" cy="1771650"/>
          </a:xfrm>
          <a:prstGeom prst="rect">
            <a:avLst/>
          </a:prstGeom>
        </p:spPr>
      </p:pic>
    </p:spTree>
    <p:extLst>
      <p:ext uri="{BB962C8B-B14F-4D97-AF65-F5344CB8AC3E}">
        <p14:creationId xmlns:p14="http://schemas.microsoft.com/office/powerpoint/2010/main" val="2074810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80806-76F5-488F-984D-8FD8D948BE1C}"/>
              </a:ext>
            </a:extLst>
          </p:cNvPr>
          <p:cNvSpPr>
            <a:spLocks noGrp="1"/>
          </p:cNvSpPr>
          <p:nvPr>
            <p:ph type="title"/>
          </p:nvPr>
        </p:nvSpPr>
        <p:spPr>
          <a:xfrm>
            <a:off x="838200" y="352769"/>
            <a:ext cx="10515600" cy="1325563"/>
          </a:xfrm>
        </p:spPr>
        <p:txBody>
          <a:bodyPr>
            <a:normAutofit/>
          </a:bodyPr>
          <a:lstStyle/>
          <a:p>
            <a:r>
              <a:rPr lang="en-US" sz="3100" b="1" dirty="0">
                <a:latin typeface="Times New Roman" panose="02020603050405020304" pitchFamily="18" charset="0"/>
                <a:cs typeface="Times New Roman" panose="02020603050405020304" pitchFamily="18" charset="0"/>
              </a:rPr>
              <a:t>The Structure And Function Of The Human Brain</a:t>
            </a:r>
            <a:br>
              <a:rPr lang="en-US" dirty="0"/>
            </a:br>
            <a:endParaRPr lang="en-US" dirty="0"/>
          </a:p>
        </p:txBody>
      </p:sp>
      <p:sp>
        <p:nvSpPr>
          <p:cNvPr id="3" name="Content Placeholder 2">
            <a:extLst>
              <a:ext uri="{FF2B5EF4-FFF2-40B4-BE49-F238E27FC236}">
                <a16:creationId xmlns:a16="http://schemas.microsoft.com/office/drawing/2014/main" id="{489E500C-A7FB-43EC-A98F-2B7C5F7954DC}"/>
              </a:ext>
            </a:extLst>
          </p:cNvPr>
          <p:cNvSpPr>
            <a:spLocks noGrp="1"/>
          </p:cNvSpPr>
          <p:nvPr>
            <p:ph idx="1"/>
          </p:nvPr>
        </p:nvSpPr>
        <p:spPr>
          <a:xfrm>
            <a:off x="652849" y="1253331"/>
            <a:ext cx="6625282" cy="5098042"/>
          </a:xfrm>
        </p:spPr>
        <p:txBody>
          <a:bodyPr>
            <a:normAutofit/>
          </a:bodyPr>
          <a:lstStyle/>
          <a:p>
            <a:r>
              <a:rPr lang="en-US" sz="2000" dirty="0">
                <a:latin typeface="Times New Roman" panose="02020603050405020304" pitchFamily="18" charset="0"/>
                <a:cs typeface="Times New Roman" panose="02020603050405020304" pitchFamily="18" charset="0"/>
              </a:rPr>
              <a:t>The Structure And Function Of The Human Brain</a:t>
            </a:r>
          </a:p>
          <a:p>
            <a:r>
              <a:rPr lang="en-US" sz="2000" dirty="0">
                <a:latin typeface="Times New Roman" panose="02020603050405020304" pitchFamily="18" charset="0"/>
                <a:cs typeface="Times New Roman" panose="02020603050405020304" pitchFamily="18" charset="0"/>
              </a:rPr>
              <a:t>The brain structure is composed of three main parts: the forebrain, midbrain and hindbrain, each with multiple parts.</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Forebrain</a:t>
            </a:r>
          </a:p>
          <a:p>
            <a:r>
              <a:rPr lang="en-US" sz="2000" dirty="0">
                <a:latin typeface="Times New Roman" panose="02020603050405020304" pitchFamily="18" charset="0"/>
                <a:cs typeface="Times New Roman" panose="02020603050405020304" pitchFamily="18" charset="0"/>
              </a:rPr>
              <a:t>The Cerebrum: Also known as the cerebral cortex, the cerebrum is the largest part of the human brain, and it is associated with higher brain function such as thought and action. Nerve cells make up the gray surface, which is a little thicker than our thumb. White nerve fibers beneath the surface carry signals between nerve cells in other parts of the brain and body. Its wrinkled surface increases the surface area, and is a six-layered structure found in mammals, called the neocortex. It is divided into four sections, called “lobes”. They are; the frontal lobe, the parietal lobe, the occipital lobe and the temporal lobe.</a:t>
            </a:r>
          </a:p>
        </p:txBody>
      </p:sp>
      <p:pic>
        <p:nvPicPr>
          <p:cNvPr id="6" name="Picture 5">
            <a:extLst>
              <a:ext uri="{FF2B5EF4-FFF2-40B4-BE49-F238E27FC236}">
                <a16:creationId xmlns:a16="http://schemas.microsoft.com/office/drawing/2014/main" id="{707D6909-179B-4F66-9B1F-831EFBCD3619}"/>
              </a:ext>
            </a:extLst>
          </p:cNvPr>
          <p:cNvPicPr>
            <a:picLocks noChangeAspect="1"/>
          </p:cNvPicPr>
          <p:nvPr/>
        </p:nvPicPr>
        <p:blipFill>
          <a:blip r:embed="rId2"/>
          <a:stretch>
            <a:fillRect/>
          </a:stretch>
        </p:blipFill>
        <p:spPr>
          <a:xfrm>
            <a:off x="7191632" y="904339"/>
            <a:ext cx="4609070" cy="3432883"/>
          </a:xfrm>
          <a:prstGeom prst="rect">
            <a:avLst/>
          </a:prstGeom>
        </p:spPr>
      </p:pic>
      <p:pic>
        <p:nvPicPr>
          <p:cNvPr id="7" name="Picture 6">
            <a:extLst>
              <a:ext uri="{FF2B5EF4-FFF2-40B4-BE49-F238E27FC236}">
                <a16:creationId xmlns:a16="http://schemas.microsoft.com/office/drawing/2014/main" id="{076A6F78-8DE0-4182-8D0E-F8D1BBAFBA2E}"/>
              </a:ext>
            </a:extLst>
          </p:cNvPr>
          <p:cNvPicPr>
            <a:picLocks noChangeAspect="1"/>
          </p:cNvPicPr>
          <p:nvPr/>
        </p:nvPicPr>
        <p:blipFill>
          <a:blip r:embed="rId3"/>
          <a:stretch>
            <a:fillRect/>
          </a:stretch>
        </p:blipFill>
        <p:spPr>
          <a:xfrm>
            <a:off x="7611763" y="4657381"/>
            <a:ext cx="4028302" cy="2015268"/>
          </a:xfrm>
          <a:prstGeom prst="rect">
            <a:avLst/>
          </a:prstGeom>
        </p:spPr>
      </p:pic>
    </p:spTree>
    <p:extLst>
      <p:ext uri="{BB962C8B-B14F-4D97-AF65-F5344CB8AC3E}">
        <p14:creationId xmlns:p14="http://schemas.microsoft.com/office/powerpoint/2010/main" val="1245993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05CDDB-46F4-4D62-9FED-CFA56932B14F}"/>
              </a:ext>
            </a:extLst>
          </p:cNvPr>
          <p:cNvSpPr>
            <a:spLocks noGrp="1"/>
          </p:cNvSpPr>
          <p:nvPr>
            <p:ph idx="1"/>
          </p:nvPr>
        </p:nvSpPr>
        <p:spPr>
          <a:xfrm>
            <a:off x="195649" y="169819"/>
            <a:ext cx="11407346" cy="6552258"/>
          </a:xfrm>
        </p:spPr>
        <p:txBody>
          <a:bodyPr>
            <a:normAutofit fontScale="62500" lnSpcReduction="20000"/>
          </a:bodyPr>
          <a:lstStyle/>
          <a:p>
            <a:r>
              <a:rPr lang="en-US" b="1" dirty="0">
                <a:latin typeface="Times New Roman" panose="02020603050405020304" pitchFamily="18" charset="0"/>
                <a:cs typeface="Times New Roman" panose="02020603050405020304" pitchFamily="18" charset="0"/>
              </a:rPr>
              <a:t>Functions Of The Lobes: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Frontal Lobe – </a:t>
            </a:r>
            <a:r>
              <a:rPr lang="en-US" dirty="0">
                <a:latin typeface="Times New Roman" panose="02020603050405020304" pitchFamily="18" charset="0"/>
                <a:cs typeface="Times New Roman" panose="02020603050405020304" pitchFamily="18" charset="0"/>
              </a:rPr>
              <a:t>The frontal lobe lies just beneath our forehead and is associated with our brain’s ability to reason, organize, plan, speak, move, make facial expressions, serial task, problem solve, control inhibition, spontaneity, initiate and self-regulate behaviors, pay attention, remember and control emotions.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Parietal Lobe </a:t>
            </a:r>
            <a:r>
              <a:rPr lang="en-US" dirty="0">
                <a:latin typeface="Times New Roman" panose="02020603050405020304" pitchFamily="18" charset="0"/>
                <a:cs typeface="Times New Roman" panose="02020603050405020304" pitchFamily="18" charset="0"/>
              </a:rPr>
              <a:t>– The parietal lobe is located at the upper rear of our brain, and controls our complex behaviors, including senses such as vision, touch, body awareness and spatial orientation. It plays important roles in integrating sensory information from various parts of our body, knowledge of numbers and their relations, and in the manipulation of objects. Portions are involved with our visuospatial processing, language comprehension, the ability to construct, body positioning and movement, neglect/inattention, left-right differentiation and self-awareness/insight.</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Occipital Lobe </a:t>
            </a:r>
            <a:r>
              <a:rPr lang="en-US" dirty="0">
                <a:latin typeface="Times New Roman" panose="02020603050405020304" pitchFamily="18" charset="0"/>
                <a:cs typeface="Times New Roman" panose="02020603050405020304" pitchFamily="18" charset="0"/>
              </a:rPr>
              <a:t>– The occipital lobe is located at the back of our brain, and is associated with our visual processing, such as visual recognition, visual attention, spatial analysis (moving in a 3-D world) and visual perception of body language; such as postures, expressions and gestures.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Temporal Lobe </a:t>
            </a:r>
            <a:r>
              <a:rPr lang="en-US" dirty="0">
                <a:latin typeface="Times New Roman" panose="02020603050405020304" pitchFamily="18" charset="0"/>
                <a:cs typeface="Times New Roman" panose="02020603050405020304" pitchFamily="18" charset="0"/>
              </a:rPr>
              <a:t>– The temporal lobe is located near our ears, and is associated with processing our perception and recognition of auditory stimuli (including our ability to focus on one sound among many, like listening to one voice among many at a party), comprehending spoken language, verbal memory, visual memory and language production (including fluency and word-finding), general knowledge and autobiographical memories.</a:t>
            </a:r>
          </a:p>
          <a:p>
            <a:pPr marL="0" indent="0">
              <a:buNone/>
            </a:pPr>
            <a:r>
              <a:rPr lang="en-US" dirty="0">
                <a:latin typeface="Times New Roman" panose="02020603050405020304" pitchFamily="18" charset="0"/>
                <a:cs typeface="Times New Roman" panose="02020603050405020304" pitchFamily="18" charset="0"/>
              </a:rPr>
              <a:t>A deep furrow divides the cerebrum into two halves, known as the left and right hemispheres. And, while the two hemispheres look almost symmetrical, each side seems to function differently. The right hemisphere is considered our creative side, and the left hemisphere is considered our logical side. A bundle of axons, called the corpus callosum, connects the two hemispheres.</a:t>
            </a:r>
          </a:p>
        </p:txBody>
      </p:sp>
    </p:spTree>
    <p:extLst>
      <p:ext uri="{BB962C8B-B14F-4D97-AF65-F5344CB8AC3E}">
        <p14:creationId xmlns:p14="http://schemas.microsoft.com/office/powerpoint/2010/main" val="416401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2D6EA30-42D1-4D26-B1C3-0C54AB8DE41E}"/>
              </a:ext>
            </a:extLst>
          </p:cNvPr>
          <p:cNvPicPr>
            <a:picLocks noGrp="1" noChangeAspect="1"/>
          </p:cNvPicPr>
          <p:nvPr>
            <p:ph idx="1"/>
          </p:nvPr>
        </p:nvPicPr>
        <p:blipFill>
          <a:blip r:embed="rId2"/>
          <a:stretch>
            <a:fillRect/>
          </a:stretch>
        </p:blipFill>
        <p:spPr>
          <a:xfrm>
            <a:off x="3292491" y="397100"/>
            <a:ext cx="5112745" cy="4976405"/>
          </a:xfrm>
          <a:prstGeom prst="rect">
            <a:avLst/>
          </a:prstGeom>
        </p:spPr>
      </p:pic>
      <p:sp>
        <p:nvSpPr>
          <p:cNvPr id="6" name="Rectangle 5">
            <a:extLst>
              <a:ext uri="{FF2B5EF4-FFF2-40B4-BE49-F238E27FC236}">
                <a16:creationId xmlns:a16="http://schemas.microsoft.com/office/drawing/2014/main" id="{7DE6B426-8BD4-48C1-BF79-5676800B9405}"/>
              </a:ext>
            </a:extLst>
          </p:cNvPr>
          <p:cNvSpPr/>
          <p:nvPr/>
        </p:nvSpPr>
        <p:spPr>
          <a:xfrm>
            <a:off x="3756454" y="5671751"/>
            <a:ext cx="4226011" cy="5560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STRUCTURE OF MIDBRAIN</a:t>
            </a:r>
          </a:p>
        </p:txBody>
      </p:sp>
    </p:spTree>
    <p:extLst>
      <p:ext uri="{BB962C8B-B14F-4D97-AF65-F5344CB8AC3E}">
        <p14:creationId xmlns:p14="http://schemas.microsoft.com/office/powerpoint/2010/main" val="4194648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30B8A6-C54B-4A92-8ED7-63FD2A73AC12}"/>
              </a:ext>
            </a:extLst>
          </p:cNvPr>
          <p:cNvSpPr>
            <a:spLocks noGrp="1"/>
          </p:cNvSpPr>
          <p:nvPr>
            <p:ph idx="1"/>
          </p:nvPr>
        </p:nvSpPr>
        <p:spPr>
          <a:xfrm>
            <a:off x="65903" y="144398"/>
            <a:ext cx="11592697" cy="6305830"/>
          </a:xfrm>
        </p:spPr>
        <p:txBody>
          <a:bodyPr>
            <a:normAutofit fontScale="77500" lnSpcReduction="20000"/>
          </a:bodyPr>
          <a:lstStyle/>
          <a:p>
            <a:r>
              <a:rPr lang="en-US" b="1" dirty="0">
                <a:latin typeface="Times New Roman" panose="02020603050405020304" pitchFamily="18" charset="0"/>
                <a:cs typeface="Times New Roman" panose="02020603050405020304" pitchFamily="18" charset="0"/>
              </a:rPr>
              <a:t>Midbrain</a:t>
            </a:r>
          </a:p>
          <a:p>
            <a:r>
              <a:rPr lang="en-US" dirty="0">
                <a:latin typeface="Times New Roman" panose="02020603050405020304" pitchFamily="18" charset="0"/>
                <a:cs typeface="Times New Roman" panose="02020603050405020304" pitchFamily="18" charset="0"/>
              </a:rPr>
              <a:t>The midbrain is located below the cerebral cortex, and above the hindbrain placing it near the center of the brain. It is comprised of the tectum, tegmentum, cerebral aqueduct, cerebral peduncles and several nuclei and fasciculi. The primary role of the midbrain is to act as a sort of relay station for our visual and auditory systems. Portions of the midbrain called the red nucleus and the substantia </a:t>
            </a:r>
            <a:r>
              <a:rPr lang="en-US" dirty="0" err="1">
                <a:latin typeface="Times New Roman" panose="02020603050405020304" pitchFamily="18" charset="0"/>
                <a:cs typeface="Times New Roman" panose="02020603050405020304" pitchFamily="18" charset="0"/>
              </a:rPr>
              <a:t>nigra</a:t>
            </a:r>
            <a:r>
              <a:rPr lang="en-US" dirty="0">
                <a:latin typeface="Times New Roman" panose="02020603050405020304" pitchFamily="18" charset="0"/>
                <a:cs typeface="Times New Roman" panose="02020603050405020304" pitchFamily="18" charset="0"/>
              </a:rPr>
              <a:t> are involved in the control of body movement, and contain a large number of dopamine-producing neurons. The degeneration of neurons in the substantia </a:t>
            </a:r>
            <a:r>
              <a:rPr lang="en-US" dirty="0" err="1">
                <a:latin typeface="Times New Roman" panose="02020603050405020304" pitchFamily="18" charset="0"/>
                <a:cs typeface="Times New Roman" panose="02020603050405020304" pitchFamily="18" charset="0"/>
              </a:rPr>
              <a:t>nigra</a:t>
            </a:r>
            <a:r>
              <a:rPr lang="en-US" dirty="0">
                <a:latin typeface="Times New Roman" panose="02020603050405020304" pitchFamily="18" charset="0"/>
                <a:cs typeface="Times New Roman" panose="02020603050405020304" pitchFamily="18" charset="0"/>
              </a:rPr>
              <a:t> is associated with Parkinson’s disease. The midbrain is the smallest region of the brain, and is located most centrally within the cranial cavity.</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Limbic System </a:t>
            </a:r>
            <a:r>
              <a:rPr lang="en-US" dirty="0">
                <a:latin typeface="Times New Roman" panose="02020603050405020304" pitchFamily="18" charset="0"/>
                <a:cs typeface="Times New Roman" panose="02020603050405020304" pitchFamily="18" charset="0"/>
              </a:rPr>
              <a:t>– the limbic system is often referred to as our “emotional brain”, or ‘childish brain’. It is found buried within the cerebrum and contains the thalamus, hypothalamus, amygdala and hippocampus.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Thalamus</a:t>
            </a:r>
            <a:r>
              <a:rPr lang="en-US" dirty="0">
                <a:latin typeface="Times New Roman" panose="02020603050405020304" pitchFamily="18" charset="0"/>
                <a:cs typeface="Times New Roman" panose="02020603050405020304" pitchFamily="18" charset="0"/>
              </a:rPr>
              <a:t> – the primary role of the thalamus is to relay sensory information from other parts of the brain to the cerebral cortex</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Hypothalamus</a:t>
            </a:r>
            <a:r>
              <a:rPr lang="en-US" dirty="0">
                <a:latin typeface="Times New Roman" panose="02020603050405020304" pitchFamily="18" charset="0"/>
                <a:cs typeface="Times New Roman" panose="02020603050405020304" pitchFamily="18" charset="0"/>
              </a:rPr>
              <a:t> – the primary role of the hypothalamus is to regulate various functions of the pituitary gland and endocrine activity, as well as somatic functions e.g. body temperature, sleep, appetite.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0986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FBEFAD-833D-428A-BC2C-62864540EF0C}"/>
              </a:ext>
            </a:extLst>
          </p:cNvPr>
          <p:cNvSpPr>
            <a:spLocks noGrp="1"/>
          </p:cNvSpPr>
          <p:nvPr>
            <p:ph idx="1"/>
          </p:nvPr>
        </p:nvSpPr>
        <p:spPr>
          <a:xfrm>
            <a:off x="553995" y="614662"/>
            <a:ext cx="10515600" cy="4748169"/>
          </a:xfrm>
        </p:spPr>
        <p:txBody>
          <a:bodyPr>
            <a:normAutofit fontScale="85000" lnSpcReduction="20000"/>
          </a:bodyPr>
          <a:lstStyle/>
          <a:p>
            <a:r>
              <a:rPr lang="en-US" b="1" dirty="0">
                <a:latin typeface="Times New Roman" panose="02020603050405020304" pitchFamily="18" charset="0"/>
                <a:cs typeface="Times New Roman" panose="02020603050405020304" pitchFamily="18" charset="0"/>
              </a:rPr>
              <a:t>Amygdala</a:t>
            </a:r>
            <a:r>
              <a:rPr lang="en-US" dirty="0">
                <a:latin typeface="Times New Roman" panose="02020603050405020304" pitchFamily="18" charset="0"/>
                <a:cs typeface="Times New Roman" panose="02020603050405020304" pitchFamily="18" charset="0"/>
              </a:rPr>
              <a:t> – the primary role of the amygdala is to be a critical processor for the senses. Connected to the hippocampus, it plays a role in emotionally laden memories and contains a huge number of opiate receptor sites that are implicated in rage, fear and sexual feelings.</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Hippocampus </a:t>
            </a:r>
            <a:r>
              <a:rPr lang="en-US" dirty="0">
                <a:latin typeface="Times New Roman" panose="02020603050405020304" pitchFamily="18" charset="0"/>
                <a:cs typeface="Times New Roman" panose="02020603050405020304" pitchFamily="18" charset="0"/>
              </a:rPr>
              <a:t>– the primary role of the hippocampus is memory forming, organizing and storing information. It is particularly important in forming new memories, and connecting emotions and senses, such as smell and sound, to memories.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Pituitary Gland </a:t>
            </a:r>
            <a:r>
              <a:rPr lang="en-US" dirty="0">
                <a:latin typeface="Times New Roman" panose="02020603050405020304" pitchFamily="18" charset="0"/>
                <a:cs typeface="Times New Roman" panose="02020603050405020304" pitchFamily="18" charset="0"/>
              </a:rPr>
              <a:t>– the primary role of the pituitary gland is an important link between the nervous system and the endocrine system. It releases many hormones which affect growth, metabolism, sexual development and the reproduction system. It is connected to the hypothalamus and is about the size of a pea. It is located in the center of the skull, just behind the bridge of the nose.</a:t>
            </a:r>
          </a:p>
          <a:p>
            <a:endParaRPr lang="en-US" dirty="0"/>
          </a:p>
        </p:txBody>
      </p:sp>
    </p:spTree>
    <p:extLst>
      <p:ext uri="{BB962C8B-B14F-4D97-AF65-F5344CB8AC3E}">
        <p14:creationId xmlns:p14="http://schemas.microsoft.com/office/powerpoint/2010/main" val="3734643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8553C7F-75AE-4F31-8ACB-CD2909266449}"/>
              </a:ext>
            </a:extLst>
          </p:cNvPr>
          <p:cNvPicPr>
            <a:picLocks noGrp="1" noChangeAspect="1"/>
          </p:cNvPicPr>
          <p:nvPr>
            <p:ph idx="1"/>
          </p:nvPr>
        </p:nvPicPr>
        <p:blipFill>
          <a:blip r:embed="rId2"/>
          <a:stretch>
            <a:fillRect/>
          </a:stretch>
        </p:blipFill>
        <p:spPr>
          <a:xfrm>
            <a:off x="3373395" y="1093573"/>
            <a:ext cx="4645625" cy="4670853"/>
          </a:xfrm>
          <a:prstGeom prst="rect">
            <a:avLst/>
          </a:prstGeom>
        </p:spPr>
      </p:pic>
      <p:sp>
        <p:nvSpPr>
          <p:cNvPr id="5" name="Rectangle 4">
            <a:extLst>
              <a:ext uri="{FF2B5EF4-FFF2-40B4-BE49-F238E27FC236}">
                <a16:creationId xmlns:a16="http://schemas.microsoft.com/office/drawing/2014/main" id="{676BBACF-211A-48AB-AC9A-4AD1203F3AFD}"/>
              </a:ext>
            </a:extLst>
          </p:cNvPr>
          <p:cNvSpPr/>
          <p:nvPr/>
        </p:nvSpPr>
        <p:spPr>
          <a:xfrm>
            <a:off x="3644985" y="6042455"/>
            <a:ext cx="4102443" cy="3459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STRUCTURE OF HINDBRAIN</a:t>
            </a:r>
            <a:endParaRPr lang="en-US" dirty="0"/>
          </a:p>
        </p:txBody>
      </p:sp>
    </p:spTree>
    <p:extLst>
      <p:ext uri="{BB962C8B-B14F-4D97-AF65-F5344CB8AC3E}">
        <p14:creationId xmlns:p14="http://schemas.microsoft.com/office/powerpoint/2010/main" val="3541627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D359F9-B30E-4D78-8F3C-FEFBB8D47FC3}"/>
              </a:ext>
            </a:extLst>
          </p:cNvPr>
          <p:cNvSpPr>
            <a:spLocks noGrp="1"/>
          </p:cNvSpPr>
          <p:nvPr>
            <p:ph idx="1"/>
          </p:nvPr>
        </p:nvSpPr>
        <p:spPr>
          <a:xfrm>
            <a:off x="282146" y="194532"/>
            <a:ext cx="10515600" cy="6169197"/>
          </a:xfrm>
        </p:spPr>
        <p:txBody>
          <a:bodyPr>
            <a:normAutofit fontScale="70000" lnSpcReduction="20000"/>
          </a:bodyPr>
          <a:lstStyle/>
          <a:p>
            <a:r>
              <a:rPr lang="en-US" sz="3400" b="1" dirty="0">
                <a:latin typeface="Times New Roman" panose="02020603050405020304" pitchFamily="18" charset="0"/>
                <a:cs typeface="Times New Roman" panose="02020603050405020304" pitchFamily="18" charset="0"/>
              </a:rPr>
              <a:t>Hindbrain</a:t>
            </a:r>
          </a:p>
          <a:p>
            <a:r>
              <a:rPr lang="en-US" b="1" dirty="0">
                <a:latin typeface="Times New Roman" panose="02020603050405020304" pitchFamily="18" charset="0"/>
                <a:cs typeface="Times New Roman" panose="02020603050405020304" pitchFamily="18" charset="0"/>
              </a:rPr>
              <a:t>The Cerebellum </a:t>
            </a:r>
            <a:r>
              <a:rPr lang="en-US" dirty="0">
                <a:latin typeface="Times New Roman" panose="02020603050405020304" pitchFamily="18" charset="0"/>
                <a:cs typeface="Times New Roman" panose="02020603050405020304" pitchFamily="18" charset="0"/>
              </a:rPr>
              <a:t>– The cerebellum, or “little brain”, is similar to the cerebrum with its two hemispheres and highly folded surface. It is associated with regulation and coordination of movement, posture, balance and cardiac, respiratory and vasomotor centers.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Brain Stem </a:t>
            </a:r>
            <a:r>
              <a:rPr lang="en-US" dirty="0">
                <a:latin typeface="Times New Roman" panose="02020603050405020304" pitchFamily="18" charset="0"/>
                <a:cs typeface="Times New Roman" panose="02020603050405020304" pitchFamily="18" charset="0"/>
              </a:rPr>
              <a:t>– The brain stem is located beneath the limbic system. It is responsible for vital life functions such as breathing, heartbeat, and blood pressure. The brain stem is made of the midbrain, pons, and medulla.</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Pons </a:t>
            </a:r>
            <a:r>
              <a:rPr lang="en-US" dirty="0">
                <a:latin typeface="Times New Roman" panose="02020603050405020304" pitchFamily="18" charset="0"/>
                <a:cs typeface="Times New Roman" panose="02020603050405020304" pitchFamily="18" charset="0"/>
              </a:rPr>
              <a:t>– The primary role of the pons is to serve as a bridge between various parts of the nervous system, including the cerebellum and cerebrum. Many important nerves that originate in the pons, such as the trigeminal nerve, responsible for feeling in the face, as well as controlling the muscles that are responsible for biting, chewing, and swallowing. It also contains the abducens nerve, which allows us to look from side to side and the vestibular cochlear nerve, which allows to hear. As part of the brainstem, a section of the lower pons stimulates and controls the intensity of breathing, while a section of the upper pons decreases the depth and frequency of breaths. The pons is also associated with the control of sleep cycles, and controls respiration and reflexes. It is located above the medulla, below the midbrain, and just in front of the cerebellum.</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Medulla</a:t>
            </a:r>
            <a:r>
              <a:rPr lang="en-US" dirty="0">
                <a:latin typeface="Times New Roman" panose="02020603050405020304" pitchFamily="18" charset="0"/>
                <a:cs typeface="Times New Roman" panose="02020603050405020304" pitchFamily="18" charset="0"/>
              </a:rPr>
              <a:t> – The primary role of the medulla is regulating our involuntary life sustaining functions such as breathing, swallowing and heart rate. As part of the brain stem, it also helps transfer neural messages to and from the brain and spinal cord. It is located at the junction of the spinal cord and brain</a:t>
            </a:r>
          </a:p>
        </p:txBody>
      </p:sp>
    </p:spTree>
    <p:extLst>
      <p:ext uri="{BB962C8B-B14F-4D97-AF65-F5344CB8AC3E}">
        <p14:creationId xmlns:p14="http://schemas.microsoft.com/office/powerpoint/2010/main" val="1814044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E03CA54-1741-4040-96E2-A49EDCFB4C91}"/>
              </a:ext>
            </a:extLst>
          </p:cNvPr>
          <p:cNvPicPr>
            <a:picLocks noGrp="1" noChangeAspect="1"/>
          </p:cNvPicPr>
          <p:nvPr>
            <p:ph idx="1"/>
          </p:nvPr>
        </p:nvPicPr>
        <p:blipFill>
          <a:blip r:embed="rId2"/>
          <a:stretch>
            <a:fillRect/>
          </a:stretch>
        </p:blipFill>
        <p:spPr>
          <a:xfrm>
            <a:off x="2605216" y="0"/>
            <a:ext cx="6981568" cy="6858000"/>
          </a:xfrm>
          <a:prstGeom prst="rect">
            <a:avLst/>
          </a:prstGeom>
        </p:spPr>
      </p:pic>
    </p:spTree>
    <p:extLst>
      <p:ext uri="{BB962C8B-B14F-4D97-AF65-F5344CB8AC3E}">
        <p14:creationId xmlns:p14="http://schemas.microsoft.com/office/powerpoint/2010/main" val="2502266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8532-C16D-40FC-BBFA-F3FAAC62A99B}"/>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Spinal cord</a:t>
            </a:r>
          </a:p>
        </p:txBody>
      </p:sp>
      <p:sp>
        <p:nvSpPr>
          <p:cNvPr id="3" name="Content Placeholder 2">
            <a:extLst>
              <a:ext uri="{FF2B5EF4-FFF2-40B4-BE49-F238E27FC236}">
                <a16:creationId xmlns:a16="http://schemas.microsoft.com/office/drawing/2014/main" id="{FD379D74-A1C1-4DCE-A006-F54AB543B344}"/>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The spinal cord is a long, tube-like band of tissue. It connects your brain to your lower back. Your spinal cord carries nerve signals from your brain to your body and vice versa. These nerve signals help you feel sensations and move your body. Any damage to your spinal cord can affect your movement or function </a:t>
            </a:r>
          </a:p>
          <a:p>
            <a:pPr marL="0" indent="0">
              <a:buNone/>
            </a:pPr>
            <a:r>
              <a:rPr lang="en-US" sz="2000" b="1" dirty="0">
                <a:latin typeface="Times New Roman" panose="02020603050405020304" pitchFamily="18" charset="0"/>
                <a:cs typeface="Times New Roman" panose="02020603050405020304" pitchFamily="18" charset="0"/>
              </a:rPr>
              <a:t>What is the difference between the spinal cord and the vertebral column?</a:t>
            </a:r>
          </a:p>
          <a:p>
            <a:r>
              <a:rPr lang="en-US" sz="2000" dirty="0">
                <a:latin typeface="Times New Roman" panose="02020603050405020304" pitchFamily="18" charset="0"/>
                <a:cs typeface="Times New Roman" panose="02020603050405020304" pitchFamily="18" charset="0"/>
              </a:rPr>
              <a:t>People often refer to the spinal cord and vertebral column together as the spine. Your spinal cord is a band of tissues, nerves and cells. A protective layer of bone called the vertebral column covers and protects your spinal cord.</a:t>
            </a:r>
          </a:p>
          <a:p>
            <a:r>
              <a:rPr lang="en-US" sz="2000" dirty="0">
                <a:latin typeface="Times New Roman" panose="02020603050405020304" pitchFamily="18" charset="0"/>
                <a:cs typeface="Times New Roman" panose="02020603050405020304" pitchFamily="18" charset="0"/>
              </a:rPr>
              <a:t>The bones in the vertebral column are called vertebrae (plural of one spine bone, a vertebra). Your vertebrae stack on top of each other, from your pelvic bones to your skull. Between each pair of vertebrae, you have a spinal disk. Disks have a tough outer shell and a gel-like interior. They act as shock absorption and cushion for your vertebrae and spinal cord.</a:t>
            </a:r>
          </a:p>
        </p:txBody>
      </p:sp>
    </p:spTree>
    <p:extLst>
      <p:ext uri="{BB962C8B-B14F-4D97-AF65-F5344CB8AC3E}">
        <p14:creationId xmlns:p14="http://schemas.microsoft.com/office/powerpoint/2010/main" val="2411777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71B89-76D1-4F78-A852-8B8DBF926DA7}"/>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What is the purpose of the spinal cord?</a:t>
            </a:r>
            <a:br>
              <a:rPr lang="en-US" dirty="0"/>
            </a:br>
            <a:endParaRPr lang="en-US" dirty="0"/>
          </a:p>
        </p:txBody>
      </p:sp>
      <p:sp>
        <p:nvSpPr>
          <p:cNvPr id="3" name="Content Placeholder 2">
            <a:extLst>
              <a:ext uri="{FF2B5EF4-FFF2-40B4-BE49-F238E27FC236}">
                <a16:creationId xmlns:a16="http://schemas.microsoft.com/office/drawing/2014/main" id="{DB623DF7-9788-4873-A43F-F96374ED4A85}"/>
              </a:ext>
            </a:extLst>
          </p:cNvPr>
          <p:cNvSpPr>
            <a:spLocks noGrp="1"/>
          </p:cNvSpPr>
          <p:nvPr>
            <p:ph idx="1"/>
          </p:nvPr>
        </p:nvSpPr>
        <p:spPr/>
        <p:txBody>
          <a:bodyPr>
            <a:normAutofit/>
          </a:bodyPr>
          <a:lstStyle/>
          <a:p>
            <a:r>
              <a:rPr lang="en-US" sz="2200" dirty="0">
                <a:latin typeface="Times New Roman" panose="02020603050405020304" pitchFamily="18" charset="0"/>
                <a:cs typeface="Times New Roman" panose="02020603050405020304" pitchFamily="18" charset="0"/>
              </a:rPr>
              <a:t>Your spinal cord’s main purpose is to carry nerve signals throughout your body. These nerve messages have three crucial functions. </a:t>
            </a:r>
          </a:p>
          <a:p>
            <a:pPr marL="0" indent="0">
              <a:buNone/>
            </a:pPr>
            <a:r>
              <a:rPr lang="en-US" sz="2200">
                <a:latin typeface="Times New Roman" panose="02020603050405020304" pitchFamily="18" charset="0"/>
                <a:cs typeface="Times New Roman" panose="02020603050405020304" pitchFamily="18" charset="0"/>
              </a:rPr>
              <a:t>They are :</a:t>
            </a: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Control body movements and functions. Signals from your brain to other body parts control your movements. They also direct autonomic (involuntary) functions like your breathing rate and heartbeat, as well as bowel and bladder function.</a:t>
            </a:r>
          </a:p>
          <a:p>
            <a:r>
              <a:rPr lang="en-US" sz="2200" dirty="0">
                <a:latin typeface="Times New Roman" panose="02020603050405020304" pitchFamily="18" charset="0"/>
                <a:cs typeface="Times New Roman" panose="02020603050405020304" pitchFamily="18" charset="0"/>
              </a:rPr>
              <a:t>Report senses to your brain. Signals from other parts of your body help your brain record and process sensations like pressure or pain.</a:t>
            </a:r>
          </a:p>
          <a:p>
            <a:r>
              <a:rPr lang="en-US" sz="2200" dirty="0">
                <a:latin typeface="Times New Roman" panose="02020603050405020304" pitchFamily="18" charset="0"/>
                <a:cs typeface="Times New Roman" panose="02020603050405020304" pitchFamily="18" charset="0"/>
              </a:rPr>
              <a:t>Manage your reflexes. Your spinal cord controls some reflexes (involuntary movements) without involving your brain. For example, your spinal cord manages your patellar reflex (involuntarily moving your leg when someone taps your shin in a certain spot).</a:t>
            </a:r>
          </a:p>
          <a:p>
            <a:pPr marL="0" indent="0">
              <a:buNone/>
            </a:pPr>
            <a:endParaRPr lang="en-US" dirty="0"/>
          </a:p>
        </p:txBody>
      </p:sp>
    </p:spTree>
    <p:extLst>
      <p:ext uri="{BB962C8B-B14F-4D97-AF65-F5344CB8AC3E}">
        <p14:creationId xmlns:p14="http://schemas.microsoft.com/office/powerpoint/2010/main" val="781914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BE8ED-AFD3-43BC-A8E5-E4E12EB4717D}"/>
              </a:ext>
            </a:extLst>
          </p:cNvPr>
          <p:cNvSpPr>
            <a:spLocks noGrp="1"/>
          </p:cNvSpPr>
          <p:nvPr>
            <p:ph type="title"/>
          </p:nvPr>
        </p:nvSpPr>
        <p:spPr>
          <a:xfrm>
            <a:off x="3655541" y="6779"/>
            <a:ext cx="10515600" cy="1325563"/>
          </a:xfrm>
        </p:spPr>
        <p:txBody>
          <a:bodyPr>
            <a:normAutofit/>
          </a:bodyPr>
          <a:lstStyle/>
          <a:p>
            <a:r>
              <a:rPr lang="en-US" sz="2400" b="1" dirty="0">
                <a:latin typeface="Times New Roman" panose="02020603050405020304" pitchFamily="18" charset="0"/>
                <a:cs typeface="Times New Roman" panose="02020603050405020304" pitchFamily="18" charset="0"/>
              </a:rPr>
              <a:t>Structure of Plant and Animal cell</a:t>
            </a:r>
          </a:p>
        </p:txBody>
      </p:sp>
      <p:pic>
        <p:nvPicPr>
          <p:cNvPr id="4" name="Content Placeholder 3">
            <a:extLst>
              <a:ext uri="{FF2B5EF4-FFF2-40B4-BE49-F238E27FC236}">
                <a16:creationId xmlns:a16="http://schemas.microsoft.com/office/drawing/2014/main" id="{12C6F183-DC66-406F-BE7A-E01E2031EAEB}"/>
              </a:ext>
            </a:extLst>
          </p:cNvPr>
          <p:cNvPicPr>
            <a:picLocks noGrp="1" noChangeAspect="1"/>
          </p:cNvPicPr>
          <p:nvPr>
            <p:ph idx="1"/>
          </p:nvPr>
        </p:nvPicPr>
        <p:blipFill>
          <a:blip r:embed="rId2"/>
          <a:stretch>
            <a:fillRect/>
          </a:stretch>
        </p:blipFill>
        <p:spPr>
          <a:xfrm>
            <a:off x="398703" y="1374002"/>
            <a:ext cx="11394594" cy="5118873"/>
          </a:xfrm>
          <a:prstGeom prst="rect">
            <a:avLst/>
          </a:prstGeom>
        </p:spPr>
      </p:pic>
    </p:spTree>
    <p:extLst>
      <p:ext uri="{BB962C8B-B14F-4D97-AF65-F5344CB8AC3E}">
        <p14:creationId xmlns:p14="http://schemas.microsoft.com/office/powerpoint/2010/main" val="2845744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EEDC-54D2-4576-999D-1308CE9F2E7F}"/>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What is the peripheral nervous system?</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F4DF094-9B92-4FB4-BBD7-0FF2B1C1221C}"/>
              </a:ext>
            </a:extLst>
          </p:cNvPr>
          <p:cNvSpPr>
            <a:spLocks noGrp="1"/>
          </p:cNvSpPr>
          <p:nvPr>
            <p:ph idx="1"/>
          </p:nvPr>
        </p:nvSpPr>
        <p:spPr>
          <a:xfrm>
            <a:off x="591065" y="1146003"/>
            <a:ext cx="10515600" cy="5106515"/>
          </a:xfrm>
        </p:spPr>
        <p:txBody>
          <a:bodyPr>
            <a:normAutofit fontScale="92500" lnSpcReduction="10000"/>
          </a:bodyPr>
          <a:lstStyle/>
          <a:p>
            <a:r>
              <a:rPr lang="en-US" sz="2400" dirty="0">
                <a:latin typeface="Times New Roman" panose="02020603050405020304" pitchFamily="18" charset="0"/>
                <a:cs typeface="Times New Roman" panose="02020603050405020304" pitchFamily="18" charset="0"/>
              </a:rPr>
              <a:t>Your peripheral nervous system (PNS) is that part of your nervous system that lies outside your brain and spinal cord. It plays key role in both sending information from different areas of your body back to your brain, as well as carrying out commands from your brain to various parts of your body.</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Some of those signals, like the ones to your heart and gut, are automatic. Others, like the ones that control movement, are under your control. </a:t>
            </a:r>
          </a:p>
          <a:p>
            <a:pPr marL="0" indent="0">
              <a:buNone/>
            </a:pPr>
            <a:r>
              <a:rPr lang="en-US" sz="2400" b="1" dirty="0">
                <a:latin typeface="Times New Roman" panose="02020603050405020304" pitchFamily="18" charset="0"/>
                <a:cs typeface="Times New Roman" panose="02020603050405020304" pitchFamily="18" charset="0"/>
              </a:rPr>
              <a:t>What’s the difference between the peripheral and central nervous systems?</a:t>
            </a:r>
          </a:p>
          <a:p>
            <a:r>
              <a:rPr lang="en-US" sz="2400" dirty="0">
                <a:latin typeface="Times New Roman" panose="02020603050405020304" pitchFamily="18" charset="0"/>
                <a:cs typeface="Times New Roman" panose="02020603050405020304" pitchFamily="18" charset="0"/>
              </a:rPr>
              <a:t>Your nervous system consists of two main parts: your central nervous system and your peripheral nervous system. Your central nervous system includes two organs, your brain and spinal cord.</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Your peripheral nervous system is everything else and includes nerves that travel from your spinal cord and brain to supply your face and the rest of your body. The term “peripheral” is from the Greek word that means around or outside the center.</a:t>
            </a:r>
          </a:p>
        </p:txBody>
      </p:sp>
    </p:spTree>
    <p:extLst>
      <p:ext uri="{BB962C8B-B14F-4D97-AF65-F5344CB8AC3E}">
        <p14:creationId xmlns:p14="http://schemas.microsoft.com/office/powerpoint/2010/main" val="3398699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08B32-91B2-4E6E-B86F-7B237E1B3A43}"/>
              </a:ext>
            </a:extLst>
          </p:cNvPr>
          <p:cNvSpPr>
            <a:spLocks noGrp="1"/>
          </p:cNvSpPr>
          <p:nvPr>
            <p:ph type="title"/>
          </p:nvPr>
        </p:nvSpPr>
        <p:spPr/>
        <p:txBody>
          <a:bodyPr/>
          <a:lstStyle/>
          <a:p>
            <a:r>
              <a:rPr lang="en-US" sz="2800" b="1" dirty="0">
                <a:latin typeface="Times New Roman" panose="02020603050405020304" pitchFamily="18" charset="0"/>
                <a:cs typeface="Times New Roman" panose="02020603050405020304" pitchFamily="18" charset="0"/>
              </a:rPr>
              <a:t>What does the peripheral nervous system do?</a:t>
            </a:r>
            <a:br>
              <a:rPr lang="en-US" dirty="0"/>
            </a:br>
            <a:endParaRPr lang="en-US" dirty="0"/>
          </a:p>
        </p:txBody>
      </p:sp>
      <p:sp>
        <p:nvSpPr>
          <p:cNvPr id="3" name="Content Placeholder 2">
            <a:extLst>
              <a:ext uri="{FF2B5EF4-FFF2-40B4-BE49-F238E27FC236}">
                <a16:creationId xmlns:a16="http://schemas.microsoft.com/office/drawing/2014/main" id="{6F842F00-174A-4FBF-B744-DE688F6EEE1E}"/>
              </a:ext>
            </a:extLst>
          </p:cNvPr>
          <p:cNvSpPr>
            <a:spLocks noGrp="1"/>
          </p:cNvSpPr>
          <p:nvPr>
            <p:ph idx="1"/>
          </p:nvPr>
        </p:nvSpPr>
        <p:spPr>
          <a:xfrm>
            <a:off x="838200" y="1099751"/>
            <a:ext cx="10515600" cy="5077212"/>
          </a:xfrm>
        </p:spPr>
        <p:txBody>
          <a:bodyPr>
            <a:normAutofit fontScale="77500" lnSpcReduction="20000"/>
          </a:bodyPr>
          <a:lstStyle/>
          <a:p>
            <a:r>
              <a:rPr lang="en-US" dirty="0">
                <a:latin typeface="Times New Roman" panose="02020603050405020304" pitchFamily="18" charset="0"/>
                <a:cs typeface="Times New Roman" panose="02020603050405020304" pitchFamily="18" charset="0"/>
              </a:rPr>
              <a:t>Your peripheral nervous system has two main subsystems: autonomic and somatic.</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Autonomic</a:t>
            </a:r>
            <a:r>
              <a:rPr lang="en-US" dirty="0">
                <a:latin typeface="Times New Roman" panose="02020603050405020304" pitchFamily="18" charset="0"/>
                <a:cs typeface="Times New Roman" panose="02020603050405020304" pitchFamily="18" charset="0"/>
              </a:rPr>
              <a:t>: These are nervous system processes your brain runs automatically and without you thinking about them.</a:t>
            </a:r>
          </a:p>
          <a:p>
            <a:r>
              <a:rPr lang="en-US" b="1" dirty="0">
                <a:latin typeface="Times New Roman" panose="02020603050405020304" pitchFamily="18" charset="0"/>
                <a:cs typeface="Times New Roman" panose="02020603050405020304" pitchFamily="18" charset="0"/>
              </a:rPr>
              <a:t>Somatic</a:t>
            </a:r>
            <a:r>
              <a:rPr lang="en-US" dirty="0">
                <a:latin typeface="Times New Roman" panose="02020603050405020304" pitchFamily="18" charset="0"/>
                <a:cs typeface="Times New Roman" panose="02020603050405020304" pitchFamily="18" charset="0"/>
              </a:rPr>
              <a:t>: These are functions you manage by thinking about them.</a:t>
            </a:r>
          </a:p>
          <a:p>
            <a:r>
              <a:rPr lang="en-US" dirty="0">
                <a:latin typeface="Times New Roman" panose="02020603050405020304" pitchFamily="18" charset="0"/>
                <a:cs typeface="Times New Roman" panose="02020603050405020304" pitchFamily="18" charset="0"/>
              </a:rPr>
              <a:t>Those two subsystems are how your peripheral nervous system does its three main jobs: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Senses</a:t>
            </a:r>
            <a:r>
              <a:rPr lang="en-US" dirty="0">
                <a:latin typeface="Times New Roman" panose="02020603050405020304" pitchFamily="18" charset="0"/>
                <a:cs typeface="Times New Roman" panose="02020603050405020304" pitchFamily="18" charset="0"/>
              </a:rPr>
              <a:t>: Your PNS is a key part of how your brain gets information about the world around you. This job falls under the somatic nervous system.</a:t>
            </a:r>
          </a:p>
          <a:p>
            <a:r>
              <a:rPr lang="en-US" b="1" dirty="0">
                <a:latin typeface="Times New Roman" panose="02020603050405020304" pitchFamily="18" charset="0"/>
                <a:cs typeface="Times New Roman" panose="02020603050405020304" pitchFamily="18" charset="0"/>
              </a:rPr>
              <a:t>Movement</a:t>
            </a:r>
            <a:r>
              <a:rPr lang="en-US" dirty="0">
                <a:latin typeface="Times New Roman" panose="02020603050405020304" pitchFamily="18" charset="0"/>
                <a:cs typeface="Times New Roman" panose="02020603050405020304" pitchFamily="18" charset="0"/>
              </a:rPr>
              <a:t>: Your peripheral nerves deliver command signals to all the muscles in your body that you can consciously control. This job also falls under the somatic nervous system.</a:t>
            </a:r>
          </a:p>
          <a:p>
            <a:r>
              <a:rPr lang="en-US" b="1" dirty="0">
                <a:latin typeface="Times New Roman" panose="02020603050405020304" pitchFamily="18" charset="0"/>
                <a:cs typeface="Times New Roman" panose="02020603050405020304" pitchFamily="18" charset="0"/>
              </a:rPr>
              <a:t>Unconscious processes</a:t>
            </a:r>
            <a:r>
              <a:rPr lang="en-US" dirty="0">
                <a:latin typeface="Times New Roman" panose="02020603050405020304" pitchFamily="18" charset="0"/>
                <a:cs typeface="Times New Roman" panose="02020603050405020304" pitchFamily="18" charset="0"/>
              </a:rPr>
              <a:t>: This is how your brain runs critical processes that don’t depend on your thinking about them. Examples of this include heartbeat and blood pressure. This job depends on your autonomic nervous system.</a:t>
            </a:r>
          </a:p>
          <a:p>
            <a:pPr marL="0" indent="0">
              <a:buNone/>
            </a:pPr>
            <a:endParaRPr lang="en-US" dirty="0"/>
          </a:p>
        </p:txBody>
      </p:sp>
    </p:spTree>
    <p:extLst>
      <p:ext uri="{BB962C8B-B14F-4D97-AF65-F5344CB8AC3E}">
        <p14:creationId xmlns:p14="http://schemas.microsoft.com/office/powerpoint/2010/main" val="2013527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D671-6CF0-47EA-9A13-50431E286E54}"/>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Types of nerve signals</a:t>
            </a:r>
            <a:br>
              <a:rPr lang="en-US" dirty="0"/>
            </a:br>
            <a:endParaRPr lang="en-US" dirty="0"/>
          </a:p>
        </p:txBody>
      </p:sp>
      <p:sp>
        <p:nvSpPr>
          <p:cNvPr id="3" name="Content Placeholder 2">
            <a:extLst>
              <a:ext uri="{FF2B5EF4-FFF2-40B4-BE49-F238E27FC236}">
                <a16:creationId xmlns:a16="http://schemas.microsoft.com/office/drawing/2014/main" id="{8E0AF9C6-5C5B-4544-9E29-B4ED2BC4C6A7}"/>
              </a:ext>
            </a:extLst>
          </p:cNvPr>
          <p:cNvSpPr>
            <a:spLocks noGrp="1"/>
          </p:cNvSpPr>
          <p:nvPr>
            <p:ph idx="1"/>
          </p:nvPr>
        </p:nvSpPr>
        <p:spPr>
          <a:xfrm>
            <a:off x="603422" y="1025611"/>
            <a:ext cx="10515600" cy="4955059"/>
          </a:xfrm>
        </p:spPr>
        <p:txBody>
          <a:bodyPr>
            <a:noAutofit/>
          </a:bodyPr>
          <a:lstStyle/>
          <a:p>
            <a:r>
              <a:rPr lang="en-US" sz="2000" dirty="0">
                <a:latin typeface="Times New Roman" panose="02020603050405020304" pitchFamily="18" charset="0"/>
                <a:cs typeface="Times New Roman" panose="02020603050405020304" pitchFamily="18" charset="0"/>
              </a:rPr>
              <a:t>Your nerves consist of bundles of nerve cells, which have long, arm-like extensions called axons. The nerve cells and their axons twist and intertwine together to form nerve fibers. This is similar to how multiple strands of spun cloth fibers twist together to form sewing thread. Some of the nerves in that bundle carry information into your brain, while others carry information out of your brain.</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Sensory</a:t>
            </a:r>
            <a:r>
              <a:rPr lang="en-US" sz="2000" dirty="0">
                <a:latin typeface="Times New Roman" panose="02020603050405020304" pitchFamily="18" charset="0"/>
                <a:cs typeface="Times New Roman" panose="02020603050405020304" pitchFamily="18" charset="0"/>
              </a:rPr>
              <a:t>: These nerves carry information to your brain and spinal cord. They either connect directly to your brain through your cranial nerves or carry information to your spinal nerves, which then feed into your spinal cord. The sensory nerve connections to your spinal cord are on the back of your spinal cord.</a:t>
            </a:r>
          </a:p>
          <a:p>
            <a:r>
              <a:rPr lang="en-US" sz="2000" b="1" dirty="0">
                <a:latin typeface="Times New Roman" panose="02020603050405020304" pitchFamily="18" charset="0"/>
                <a:cs typeface="Times New Roman" panose="02020603050405020304" pitchFamily="18" charset="0"/>
              </a:rPr>
              <a:t>Motor</a:t>
            </a:r>
            <a:r>
              <a:rPr lang="en-US" sz="2000" dirty="0">
                <a:latin typeface="Times New Roman" panose="02020603050405020304" pitchFamily="18" charset="0"/>
                <a:cs typeface="Times New Roman" panose="02020603050405020304" pitchFamily="18" charset="0"/>
              </a:rPr>
              <a:t>: These nerves carry command signals from your brain to various parts of your body. They only carry information away from your brain. The motor nerve connections are on the front of your spinal cord; meaning, these nerves are for sending muscle movement commands only.</a:t>
            </a:r>
          </a:p>
          <a:p>
            <a:r>
              <a:rPr lang="en-US" sz="2000" b="1" dirty="0">
                <a:latin typeface="Times New Roman" panose="02020603050405020304" pitchFamily="18" charset="0"/>
                <a:cs typeface="Times New Roman" panose="02020603050405020304" pitchFamily="18" charset="0"/>
              </a:rPr>
              <a:t>Autonomic</a:t>
            </a:r>
            <a:r>
              <a:rPr lang="en-US" sz="2000" dirty="0">
                <a:latin typeface="Times New Roman" panose="02020603050405020304" pitchFamily="18" charset="0"/>
                <a:cs typeface="Times New Roman" panose="02020603050405020304" pitchFamily="18" charset="0"/>
              </a:rPr>
              <a:t>: These nerves control the automatic functions of the organs and systems in your body. Your autonomic nerves often involve mixed nerve fibers, some of which carry commands from your brain to their destination, and others that carry information about an organ’s function back to your brain.</a:t>
            </a:r>
          </a:p>
        </p:txBody>
      </p:sp>
    </p:spTree>
    <p:extLst>
      <p:ext uri="{BB962C8B-B14F-4D97-AF65-F5344CB8AC3E}">
        <p14:creationId xmlns:p14="http://schemas.microsoft.com/office/powerpoint/2010/main" val="974650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BC995-39D8-405D-93FE-24A78ECE055F}"/>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Signal Transmission</a:t>
            </a:r>
          </a:p>
        </p:txBody>
      </p:sp>
      <p:pic>
        <p:nvPicPr>
          <p:cNvPr id="4" name="Content Placeholder 3">
            <a:extLst>
              <a:ext uri="{FF2B5EF4-FFF2-40B4-BE49-F238E27FC236}">
                <a16:creationId xmlns:a16="http://schemas.microsoft.com/office/drawing/2014/main" id="{E6C97964-9752-440C-B383-4AA1741FC660}"/>
              </a:ext>
            </a:extLst>
          </p:cNvPr>
          <p:cNvPicPr>
            <a:picLocks noGrp="1" noChangeAspect="1"/>
          </p:cNvPicPr>
          <p:nvPr>
            <p:ph idx="1"/>
          </p:nvPr>
        </p:nvPicPr>
        <p:blipFill>
          <a:blip r:embed="rId2"/>
          <a:stretch>
            <a:fillRect/>
          </a:stretch>
        </p:blipFill>
        <p:spPr>
          <a:xfrm>
            <a:off x="838200" y="1482629"/>
            <a:ext cx="6314450" cy="2496065"/>
          </a:xfrm>
          <a:prstGeom prst="rect">
            <a:avLst/>
          </a:prstGeom>
        </p:spPr>
      </p:pic>
      <p:pic>
        <p:nvPicPr>
          <p:cNvPr id="5" name="Picture 4">
            <a:extLst>
              <a:ext uri="{FF2B5EF4-FFF2-40B4-BE49-F238E27FC236}">
                <a16:creationId xmlns:a16="http://schemas.microsoft.com/office/drawing/2014/main" id="{A73CDC48-F1BB-4A10-B7F4-81897C7ACB3C}"/>
              </a:ext>
            </a:extLst>
          </p:cNvPr>
          <p:cNvPicPr>
            <a:picLocks noChangeAspect="1"/>
          </p:cNvPicPr>
          <p:nvPr/>
        </p:nvPicPr>
        <p:blipFill>
          <a:blip r:embed="rId3"/>
          <a:stretch>
            <a:fillRect/>
          </a:stretch>
        </p:blipFill>
        <p:spPr>
          <a:xfrm>
            <a:off x="7892405" y="858194"/>
            <a:ext cx="3273750" cy="5634681"/>
          </a:xfrm>
          <a:prstGeom prst="rect">
            <a:avLst/>
          </a:prstGeom>
        </p:spPr>
      </p:pic>
      <p:pic>
        <p:nvPicPr>
          <p:cNvPr id="6" name="Picture 5">
            <a:extLst>
              <a:ext uri="{FF2B5EF4-FFF2-40B4-BE49-F238E27FC236}">
                <a16:creationId xmlns:a16="http://schemas.microsoft.com/office/drawing/2014/main" id="{1022835A-DAAC-42D0-B0A7-5332238E612B}"/>
              </a:ext>
            </a:extLst>
          </p:cNvPr>
          <p:cNvPicPr>
            <a:picLocks noChangeAspect="1"/>
          </p:cNvPicPr>
          <p:nvPr/>
        </p:nvPicPr>
        <p:blipFill>
          <a:blip r:embed="rId4"/>
          <a:stretch>
            <a:fillRect/>
          </a:stretch>
        </p:blipFill>
        <p:spPr>
          <a:xfrm>
            <a:off x="1270841" y="3978694"/>
            <a:ext cx="5449168" cy="2274005"/>
          </a:xfrm>
          <a:prstGeom prst="rect">
            <a:avLst/>
          </a:prstGeom>
        </p:spPr>
      </p:pic>
    </p:spTree>
    <p:extLst>
      <p:ext uri="{BB962C8B-B14F-4D97-AF65-F5344CB8AC3E}">
        <p14:creationId xmlns:p14="http://schemas.microsoft.com/office/powerpoint/2010/main" val="1163279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8C43360-5B50-4F30-AD9A-F83CB152DF06}"/>
              </a:ext>
            </a:extLst>
          </p:cNvPr>
          <p:cNvPicPr>
            <a:picLocks noGrp="1" noChangeAspect="1"/>
          </p:cNvPicPr>
          <p:nvPr>
            <p:ph idx="1"/>
          </p:nvPr>
        </p:nvPicPr>
        <p:blipFill>
          <a:blip r:embed="rId2"/>
          <a:stretch>
            <a:fillRect/>
          </a:stretch>
        </p:blipFill>
        <p:spPr>
          <a:xfrm>
            <a:off x="388748" y="542154"/>
            <a:ext cx="7533120" cy="6315846"/>
          </a:xfrm>
          <a:prstGeom prst="rect">
            <a:avLst/>
          </a:prstGeom>
        </p:spPr>
      </p:pic>
      <p:sp>
        <p:nvSpPr>
          <p:cNvPr id="2" name="Title 1">
            <a:extLst>
              <a:ext uri="{FF2B5EF4-FFF2-40B4-BE49-F238E27FC236}">
                <a16:creationId xmlns:a16="http://schemas.microsoft.com/office/drawing/2014/main" id="{0506D311-D9DA-4588-9C0D-0B3B5FC31B86}"/>
              </a:ext>
            </a:extLst>
          </p:cNvPr>
          <p:cNvSpPr>
            <a:spLocks noGrp="1"/>
          </p:cNvSpPr>
          <p:nvPr>
            <p:ph type="title"/>
          </p:nvPr>
        </p:nvSpPr>
        <p:spPr>
          <a:xfrm>
            <a:off x="2687973" y="-159544"/>
            <a:ext cx="10515600" cy="1325563"/>
          </a:xfrm>
        </p:spPr>
        <p:txBody>
          <a:bodyPr>
            <a:normAutofit/>
          </a:bodyPr>
          <a:lstStyle/>
          <a:p>
            <a:r>
              <a:rPr lang="en-US" sz="2800" b="1" dirty="0">
                <a:latin typeface="Times New Roman" panose="02020603050405020304" pitchFamily="18" charset="0"/>
                <a:cs typeface="Times New Roman" panose="02020603050405020304" pitchFamily="18" charset="0"/>
              </a:rPr>
              <a:t>Nerve transmission (chemical)</a:t>
            </a:r>
          </a:p>
        </p:txBody>
      </p:sp>
      <p:sp>
        <p:nvSpPr>
          <p:cNvPr id="3" name="Rectangle 2">
            <a:extLst>
              <a:ext uri="{FF2B5EF4-FFF2-40B4-BE49-F238E27FC236}">
                <a16:creationId xmlns:a16="http://schemas.microsoft.com/office/drawing/2014/main" id="{F61C8D15-C484-4C1E-AFFD-26879116A307}"/>
              </a:ext>
            </a:extLst>
          </p:cNvPr>
          <p:cNvSpPr/>
          <p:nvPr/>
        </p:nvSpPr>
        <p:spPr>
          <a:xfrm>
            <a:off x="8036693" y="1166019"/>
            <a:ext cx="3494907" cy="3970318"/>
          </a:xfrm>
          <a:prstGeom prst="rect">
            <a:avLst/>
          </a:prstGeom>
        </p:spPr>
        <p:txBody>
          <a:bodyPr wrap="square">
            <a:spAutoFit/>
          </a:bodyPr>
          <a:lstStyle/>
          <a:p>
            <a:r>
              <a:rPr lang="en-US" dirty="0"/>
              <a:t>Chemical synapses are links between neurons and non-neuronal cells (glandular cells, muscle cells, sensory cells). The synaptic complex of each chemical synapse is a non-reducible primary component that constitutes the basic minimum for chemical synaptic transmission.</a:t>
            </a:r>
          </a:p>
          <a:p>
            <a:endParaRPr lang="en-US" dirty="0"/>
          </a:p>
          <a:p>
            <a:r>
              <a:rPr lang="en-US" dirty="0"/>
              <a:t>It encompasses three components: the presynaptic (an axon terminal), a synaptic cleft, and a postsynaptic component (dendritic spine).</a:t>
            </a:r>
          </a:p>
        </p:txBody>
      </p:sp>
    </p:spTree>
    <p:extLst>
      <p:ext uri="{BB962C8B-B14F-4D97-AF65-F5344CB8AC3E}">
        <p14:creationId xmlns:p14="http://schemas.microsoft.com/office/powerpoint/2010/main" val="3272673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8712-3C46-4934-8CA5-E36928686BD8}"/>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Nerve transmission </a:t>
            </a:r>
            <a:r>
              <a:rPr lang="en-US" sz="3200" b="1">
                <a:latin typeface="Times New Roman" panose="02020603050405020304" pitchFamily="18" charset="0"/>
                <a:cs typeface="Times New Roman" panose="02020603050405020304" pitchFamily="18" charset="0"/>
              </a:rPr>
              <a:t>(Electrical (A))</a:t>
            </a:r>
            <a:endParaRPr lang="en-US" sz="3200"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8FD5EB97-8C64-461B-A755-3C1C93F165B9}"/>
              </a:ext>
            </a:extLst>
          </p:cNvPr>
          <p:cNvPicPr>
            <a:picLocks noGrp="1" noChangeAspect="1"/>
          </p:cNvPicPr>
          <p:nvPr>
            <p:ph idx="1"/>
          </p:nvPr>
        </p:nvPicPr>
        <p:blipFill>
          <a:blip r:embed="rId2"/>
          <a:stretch>
            <a:fillRect/>
          </a:stretch>
        </p:blipFill>
        <p:spPr>
          <a:xfrm>
            <a:off x="1232693" y="1486994"/>
            <a:ext cx="10426862" cy="5005881"/>
          </a:xfrm>
          <a:prstGeom prst="rect">
            <a:avLst/>
          </a:prstGeom>
        </p:spPr>
      </p:pic>
    </p:spTree>
    <p:extLst>
      <p:ext uri="{BB962C8B-B14F-4D97-AF65-F5344CB8AC3E}">
        <p14:creationId xmlns:p14="http://schemas.microsoft.com/office/powerpoint/2010/main" val="472666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24017-F7C6-4D64-8B58-E66109611FB7}"/>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Electrical synapses</a:t>
            </a:r>
          </a:p>
        </p:txBody>
      </p:sp>
      <p:sp>
        <p:nvSpPr>
          <p:cNvPr id="3" name="Content Placeholder 2">
            <a:extLst>
              <a:ext uri="{FF2B5EF4-FFF2-40B4-BE49-F238E27FC236}">
                <a16:creationId xmlns:a16="http://schemas.microsoft.com/office/drawing/2014/main" id="{AC555A66-45D0-406C-AB1B-829CB5F038C7}"/>
              </a:ext>
            </a:extLst>
          </p:cNvPr>
          <p:cNvSpPr>
            <a:spLocks noGrp="1"/>
          </p:cNvSpPr>
          <p:nvPr>
            <p:ph idx="1"/>
          </p:nvPr>
        </p:nvSpPr>
        <p:spPr/>
        <p:txBody>
          <a:bodyPr>
            <a:normAutofit fontScale="92500" lnSpcReduction="10000"/>
          </a:bodyPr>
          <a:lstStyle/>
          <a:p>
            <a:r>
              <a:rPr lang="en-US" dirty="0"/>
              <a:t>Electrical synapses are gap junctions. When formed between neurons, they vary from chemical synapses where the separation of the cells is not a concern. They allow current to flow directly from one cell to the next without receptors or decoding units. However, the connected cells lose some individuality, reducing their utility in big neural systems with labelled lines, such as that of mammals.</a:t>
            </a:r>
          </a:p>
          <a:p>
            <a:endParaRPr lang="en-US" dirty="0"/>
          </a:p>
          <a:p>
            <a:r>
              <a:rPr lang="en-US" dirty="0"/>
              <a:t>Electrical synapses are abundant in invertebrates and non-mammalian nervous systems, but they are uncommon in mammals, except for neuroglial cells in which they are the primary means of communication. They have, however, been discovered among mammalian neurons and have been shown to transmit in a few instances.</a:t>
            </a:r>
          </a:p>
        </p:txBody>
      </p:sp>
    </p:spTree>
    <p:extLst>
      <p:ext uri="{BB962C8B-B14F-4D97-AF65-F5344CB8AC3E}">
        <p14:creationId xmlns:p14="http://schemas.microsoft.com/office/powerpoint/2010/main" val="927902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C602-1770-48CB-AD75-A8E039F56C3A}"/>
              </a:ext>
            </a:extLst>
          </p:cNvPr>
          <p:cNvSpPr>
            <a:spLocks noGrp="1"/>
          </p:cNvSpPr>
          <p:nvPr>
            <p:ph type="title"/>
          </p:nvPr>
        </p:nvSpPr>
        <p:spPr>
          <a:xfrm>
            <a:off x="838200" y="0"/>
            <a:ext cx="10515600" cy="1325563"/>
          </a:xfrm>
        </p:spPr>
        <p:txBody>
          <a:bodyPr>
            <a:normAutofit/>
          </a:bodyPr>
          <a:lstStyle/>
          <a:p>
            <a:r>
              <a:rPr lang="en-US" sz="3600" dirty="0">
                <a:latin typeface="Times New Roman" panose="02020603050405020304" pitchFamily="18" charset="0"/>
                <a:cs typeface="Times New Roman" panose="02020603050405020304" pitchFamily="18" charset="0"/>
              </a:rPr>
              <a:t>EEG(Electroencephalogram)</a:t>
            </a:r>
          </a:p>
        </p:txBody>
      </p:sp>
      <p:sp>
        <p:nvSpPr>
          <p:cNvPr id="3" name="Content Placeholder 2">
            <a:extLst>
              <a:ext uri="{FF2B5EF4-FFF2-40B4-BE49-F238E27FC236}">
                <a16:creationId xmlns:a16="http://schemas.microsoft.com/office/drawing/2014/main" id="{0A40C68A-C11B-496E-A18F-8FAF749B6E33}"/>
              </a:ext>
            </a:extLst>
          </p:cNvPr>
          <p:cNvSpPr>
            <a:spLocks noGrp="1"/>
          </p:cNvSpPr>
          <p:nvPr>
            <p:ph idx="1"/>
          </p:nvPr>
        </p:nvSpPr>
        <p:spPr>
          <a:xfrm>
            <a:off x="838200" y="1161535"/>
            <a:ext cx="10515600" cy="5015428"/>
          </a:xfrm>
        </p:spPr>
        <p:txBody>
          <a:bodyPr>
            <a:noAutofit/>
          </a:bodyPr>
          <a:lstStyle/>
          <a:p>
            <a:pPr marL="0" indent="0">
              <a:buNone/>
            </a:pPr>
            <a:r>
              <a:rPr lang="en-US" sz="2000" dirty="0">
                <a:latin typeface="Times New Roman" panose="02020603050405020304" pitchFamily="18" charset="0"/>
                <a:cs typeface="Times New Roman" panose="02020603050405020304" pitchFamily="18" charset="0"/>
              </a:rPr>
              <a:t>An EEG is a test that detects abnormalities in your brain waves, or in the electrical activity of your brain. During the procedure, electrodes consisting of small metal discs with thin wires are pasted onto your scalp. The electrodes detect tiny electrical charges that result from the activity of your brain cells. The charges are amplified and appear as a graph on a computer screen, or as a recording that may be printed out on paper. Your healthcare provider then interprets the reading.</a:t>
            </a:r>
          </a:p>
          <a:p>
            <a:pPr marL="0" indent="0">
              <a:buNone/>
            </a:pPr>
            <a:r>
              <a:rPr lang="en-US" sz="2000" b="1" dirty="0">
                <a:latin typeface="Times New Roman" panose="02020603050405020304" pitchFamily="18" charset="0"/>
                <a:cs typeface="Times New Roman" panose="02020603050405020304" pitchFamily="18" charset="0"/>
              </a:rPr>
              <a:t>EEGs are used to diagnose seizures related to:</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Brain tumors</a:t>
            </a:r>
          </a:p>
          <a:p>
            <a:pPr marL="0" indent="0">
              <a:buNone/>
            </a:pPr>
            <a:r>
              <a:rPr lang="en-US" sz="2000" b="1" dirty="0">
                <a:latin typeface="Times New Roman" panose="02020603050405020304" pitchFamily="18" charset="0"/>
                <a:cs typeface="Times New Roman" panose="02020603050405020304" pitchFamily="18" charset="0"/>
              </a:rPr>
              <a:t>Brain damage from a head injury</a:t>
            </a:r>
          </a:p>
          <a:p>
            <a:pPr marL="0" indent="0">
              <a:buNone/>
            </a:pPr>
            <a:r>
              <a:rPr lang="en-US" sz="2000" b="1" dirty="0">
                <a:latin typeface="Times New Roman" panose="02020603050405020304" pitchFamily="18" charset="0"/>
                <a:cs typeface="Times New Roman" panose="02020603050405020304" pitchFamily="18" charset="0"/>
              </a:rPr>
              <a:t>Brain dysfunction from various causes (encephalopathy)</a:t>
            </a:r>
          </a:p>
          <a:p>
            <a:pPr marL="0" indent="0">
              <a:buNone/>
            </a:pPr>
            <a:r>
              <a:rPr lang="en-US" sz="2000" b="1" dirty="0">
                <a:latin typeface="Times New Roman" panose="02020603050405020304" pitchFamily="18" charset="0"/>
                <a:cs typeface="Times New Roman" panose="02020603050405020304" pitchFamily="18" charset="0"/>
              </a:rPr>
              <a:t>Inflammation of the brain (encephalitis)</a:t>
            </a:r>
          </a:p>
          <a:p>
            <a:pPr marL="0" indent="0">
              <a:buNone/>
            </a:pPr>
            <a:r>
              <a:rPr lang="en-US" sz="2000" b="1" dirty="0">
                <a:latin typeface="Times New Roman" panose="02020603050405020304" pitchFamily="18" charset="0"/>
                <a:cs typeface="Times New Roman" panose="02020603050405020304" pitchFamily="18" charset="0"/>
              </a:rPr>
              <a:t>Seizure disorders including epilepsy</a:t>
            </a:r>
          </a:p>
          <a:p>
            <a:pPr marL="0" indent="0">
              <a:buNone/>
            </a:pPr>
            <a:r>
              <a:rPr lang="en-US" sz="2000" b="1" dirty="0">
                <a:latin typeface="Times New Roman" panose="02020603050405020304" pitchFamily="18" charset="0"/>
                <a:cs typeface="Times New Roman" panose="02020603050405020304" pitchFamily="18" charset="0"/>
              </a:rPr>
              <a:t>Sleep disorders </a:t>
            </a:r>
          </a:p>
          <a:p>
            <a:pPr marL="0" indent="0">
              <a:buNone/>
            </a:pPr>
            <a:r>
              <a:rPr lang="en-US" sz="2000" b="1" dirty="0">
                <a:latin typeface="Times New Roman" panose="02020603050405020304" pitchFamily="18" charset="0"/>
                <a:cs typeface="Times New Roman" panose="02020603050405020304" pitchFamily="18" charset="0"/>
              </a:rPr>
              <a:t>Stroke</a:t>
            </a:r>
          </a:p>
        </p:txBody>
      </p:sp>
      <p:pic>
        <p:nvPicPr>
          <p:cNvPr id="4" name="Picture 3">
            <a:extLst>
              <a:ext uri="{FF2B5EF4-FFF2-40B4-BE49-F238E27FC236}">
                <a16:creationId xmlns:a16="http://schemas.microsoft.com/office/drawing/2014/main" id="{14322475-0314-4911-9058-9F74E2063826}"/>
              </a:ext>
            </a:extLst>
          </p:cNvPr>
          <p:cNvPicPr>
            <a:picLocks noChangeAspect="1"/>
          </p:cNvPicPr>
          <p:nvPr/>
        </p:nvPicPr>
        <p:blipFill>
          <a:blip r:embed="rId2"/>
          <a:stretch>
            <a:fillRect/>
          </a:stretch>
        </p:blipFill>
        <p:spPr>
          <a:xfrm>
            <a:off x="7316230" y="2990334"/>
            <a:ext cx="3864576" cy="3027405"/>
          </a:xfrm>
          <a:prstGeom prst="rect">
            <a:avLst/>
          </a:prstGeom>
        </p:spPr>
      </p:pic>
    </p:spTree>
    <p:extLst>
      <p:ext uri="{BB962C8B-B14F-4D97-AF65-F5344CB8AC3E}">
        <p14:creationId xmlns:p14="http://schemas.microsoft.com/office/powerpoint/2010/main" val="3759729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638B5-F304-4276-84DC-3D5AA5C806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7974CD-9CBB-492E-A2C5-590C8627C1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05297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8BF04-5240-468D-98AC-F62884AEA809}"/>
              </a:ext>
            </a:extLst>
          </p:cNvPr>
          <p:cNvSpPr>
            <a:spLocks noGrp="1"/>
          </p:cNvSpPr>
          <p:nvPr>
            <p:ph type="title"/>
          </p:nvPr>
        </p:nvSpPr>
        <p:spPr/>
        <p:txBody>
          <a:bodyPr/>
          <a:lstStyle/>
          <a:p>
            <a:r>
              <a:rPr lang="en-US" sz="2400" b="1" dirty="0">
                <a:latin typeface="Times New Roman" panose="02020603050405020304" pitchFamily="18" charset="0"/>
                <a:cs typeface="Times New Roman" panose="02020603050405020304" pitchFamily="18" charset="0"/>
              </a:rPr>
              <a:t>Characteristics of Cells</a:t>
            </a:r>
            <a:br>
              <a:rPr lang="en-US" dirty="0"/>
            </a:br>
            <a:endParaRPr lang="en-US" dirty="0"/>
          </a:p>
        </p:txBody>
      </p:sp>
      <p:sp>
        <p:nvSpPr>
          <p:cNvPr id="3" name="Content Placeholder 2">
            <a:extLst>
              <a:ext uri="{FF2B5EF4-FFF2-40B4-BE49-F238E27FC236}">
                <a16:creationId xmlns:a16="http://schemas.microsoft.com/office/drawing/2014/main" id="{B82E80B0-5BBF-4AB7-B45E-FF7BBBF66817}"/>
              </a:ext>
            </a:extLst>
          </p:cNvPr>
          <p:cNvSpPr>
            <a:spLocks noGrp="1"/>
          </p:cNvSpPr>
          <p:nvPr>
            <p:ph idx="1"/>
          </p:nvPr>
        </p:nvSpPr>
        <p:spPr>
          <a:xfrm>
            <a:off x="541637" y="1027905"/>
            <a:ext cx="10515600" cy="5464969"/>
          </a:xfrm>
        </p:spPr>
        <p:txBody>
          <a:bodyPr>
            <a:normAutofit/>
          </a:bodyPr>
          <a:lstStyle/>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Following are the various essential characteristics of cells:</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Cells provide structure and support to the body of an organism.</a:t>
            </a:r>
          </a:p>
          <a:p>
            <a:r>
              <a:rPr lang="en-US" sz="1800" dirty="0">
                <a:latin typeface="Times New Roman" panose="02020603050405020304" pitchFamily="18" charset="0"/>
                <a:cs typeface="Times New Roman" panose="02020603050405020304" pitchFamily="18" charset="0"/>
              </a:rPr>
              <a:t>The cell interior is organized into different individual organelles surrounded by a separate membrane.</a:t>
            </a:r>
          </a:p>
          <a:p>
            <a:r>
              <a:rPr lang="en-US" sz="1800" dirty="0">
                <a:latin typeface="Times New Roman" panose="02020603050405020304" pitchFamily="18" charset="0"/>
                <a:cs typeface="Times New Roman" panose="02020603050405020304" pitchFamily="18" charset="0"/>
              </a:rPr>
              <a:t>The nucleus (major organelle) holds genetic information necessary for reproduction and cell growth.</a:t>
            </a:r>
          </a:p>
          <a:p>
            <a:r>
              <a:rPr lang="en-US" sz="1800" dirty="0">
                <a:latin typeface="Times New Roman" panose="02020603050405020304" pitchFamily="18" charset="0"/>
                <a:cs typeface="Times New Roman" panose="02020603050405020304" pitchFamily="18" charset="0"/>
              </a:rPr>
              <a:t>Every cell has one nucleus and membrane-bound organelles in the cytoplasm.</a:t>
            </a:r>
          </a:p>
          <a:p>
            <a:r>
              <a:rPr lang="en-US" sz="1800" dirty="0">
                <a:latin typeface="Times New Roman" panose="02020603050405020304" pitchFamily="18" charset="0"/>
                <a:cs typeface="Times New Roman" panose="02020603050405020304" pitchFamily="18" charset="0"/>
              </a:rPr>
              <a:t>Mitochondria, a double membrane-bound organelle is mainly responsible for the energy transactions vital for the survival of the cell.</a:t>
            </a:r>
          </a:p>
          <a:p>
            <a:r>
              <a:rPr lang="en-US" sz="1800" dirty="0">
                <a:latin typeface="Times New Roman" panose="02020603050405020304" pitchFamily="18" charset="0"/>
                <a:cs typeface="Times New Roman" panose="02020603050405020304" pitchFamily="18" charset="0"/>
              </a:rPr>
              <a:t>Lysosomes digest unwanted materials in the cell.</a:t>
            </a:r>
          </a:p>
          <a:p>
            <a:r>
              <a:rPr lang="en-US" sz="1800" dirty="0">
                <a:latin typeface="Times New Roman" panose="02020603050405020304" pitchFamily="18" charset="0"/>
                <a:cs typeface="Times New Roman" panose="02020603050405020304" pitchFamily="18" charset="0"/>
              </a:rPr>
              <a:t>Endoplasmic reticulum plays a significant role in the internal organization of the cell by synthesizing selective molecules and processing, directing and sorting them to their appropriate locations.</a:t>
            </a:r>
          </a:p>
        </p:txBody>
      </p:sp>
    </p:spTree>
    <p:extLst>
      <p:ext uri="{BB962C8B-B14F-4D97-AF65-F5344CB8AC3E}">
        <p14:creationId xmlns:p14="http://schemas.microsoft.com/office/powerpoint/2010/main" val="889637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B4F63-DF76-4BCF-9288-EA57DA04972D}"/>
              </a:ext>
            </a:extLst>
          </p:cNvPr>
          <p:cNvSpPr>
            <a:spLocks noGrp="1"/>
          </p:cNvSpPr>
          <p:nvPr>
            <p:ph type="title"/>
          </p:nvPr>
        </p:nvSpPr>
        <p:spPr>
          <a:xfrm>
            <a:off x="504567" y="365124"/>
            <a:ext cx="10515600" cy="1325563"/>
          </a:xfrm>
        </p:spPr>
        <p:txBody>
          <a:bodyPr/>
          <a:lstStyle/>
          <a:p>
            <a:r>
              <a:rPr lang="en-US" sz="2800" b="1" dirty="0">
                <a:latin typeface="Times New Roman" panose="02020603050405020304" pitchFamily="18" charset="0"/>
                <a:cs typeface="Times New Roman" panose="02020603050405020304" pitchFamily="18" charset="0"/>
              </a:rPr>
              <a:t>What is a Plant Cell?</a:t>
            </a:r>
            <a:br>
              <a:rPr lang="en-US" dirty="0"/>
            </a:br>
            <a:endParaRPr lang="en-US" dirty="0"/>
          </a:p>
        </p:txBody>
      </p:sp>
      <p:sp>
        <p:nvSpPr>
          <p:cNvPr id="3" name="Content Placeholder 2">
            <a:extLst>
              <a:ext uri="{FF2B5EF4-FFF2-40B4-BE49-F238E27FC236}">
                <a16:creationId xmlns:a16="http://schemas.microsoft.com/office/drawing/2014/main" id="{A6EAD871-DCBE-4022-BC21-FEAED3CBF1B8}"/>
              </a:ext>
            </a:extLst>
          </p:cNvPr>
          <p:cNvSpPr>
            <a:spLocks noGrp="1"/>
          </p:cNvSpPr>
          <p:nvPr>
            <p:ph idx="1"/>
          </p:nvPr>
        </p:nvSpPr>
        <p:spPr>
          <a:xfrm>
            <a:off x="504567" y="1027906"/>
            <a:ext cx="10515600" cy="4908808"/>
          </a:xfrm>
        </p:spPr>
        <p:txBody>
          <a:bodyPr>
            <a:normAutofit fontScale="47500" lnSpcReduction="20000"/>
          </a:bodyPr>
          <a:lstStyle/>
          <a:p>
            <a:pPr marL="0" indent="0">
              <a:buNone/>
            </a:pPr>
            <a:r>
              <a:rPr lang="en-US" sz="4000" dirty="0">
                <a:latin typeface="Times New Roman" panose="02020603050405020304" pitchFamily="18" charset="0"/>
                <a:cs typeface="Times New Roman" panose="02020603050405020304" pitchFamily="18" charset="0"/>
              </a:rPr>
              <a:t>Plant cells are eukaryotic cells that vary in several fundamental factors from other eukaryotic organisms. Both plant and animal cells contain a nucleus along with similar organelles. One of the distinctive aspects of a plant cell is the presence of a cell wall outside the cell membrane.</a:t>
            </a:r>
          </a:p>
          <a:p>
            <a:endParaRPr lang="en-US" sz="4000" b="1" dirty="0">
              <a:latin typeface="Times New Roman" panose="02020603050405020304" pitchFamily="18" charset="0"/>
              <a:cs typeface="Times New Roman" panose="02020603050405020304" pitchFamily="18" charset="0"/>
            </a:endParaRPr>
          </a:p>
          <a:p>
            <a:r>
              <a:rPr lang="en-US" sz="4000" b="1" dirty="0">
                <a:latin typeface="Times New Roman" panose="02020603050405020304" pitchFamily="18" charset="0"/>
                <a:cs typeface="Times New Roman" panose="02020603050405020304" pitchFamily="18" charset="0"/>
              </a:rPr>
              <a:t>Plant Cell Structure</a:t>
            </a:r>
          </a:p>
          <a:p>
            <a:pPr marL="0" indent="0">
              <a:buNone/>
            </a:pPr>
            <a:r>
              <a:rPr lang="en-US" sz="4000" dirty="0">
                <a:latin typeface="Times New Roman" panose="02020603050405020304" pitchFamily="18" charset="0"/>
                <a:cs typeface="Times New Roman" panose="02020603050405020304" pitchFamily="18" charset="0"/>
              </a:rPr>
              <a:t>Just like different organs within the body, plant cell structure includes various components known as cell organelles that perform different functions to sustain itself.  These organelles include:</a:t>
            </a:r>
          </a:p>
          <a:p>
            <a:endParaRPr lang="en-US" sz="4000" dirty="0">
              <a:latin typeface="Times New Roman" panose="02020603050405020304" pitchFamily="18" charset="0"/>
              <a:cs typeface="Times New Roman" panose="02020603050405020304" pitchFamily="18" charset="0"/>
            </a:endParaRPr>
          </a:p>
          <a:p>
            <a:r>
              <a:rPr lang="en-US" sz="4000" b="1" dirty="0">
                <a:latin typeface="Times New Roman" panose="02020603050405020304" pitchFamily="18" charset="0"/>
                <a:cs typeface="Times New Roman" panose="02020603050405020304" pitchFamily="18" charset="0"/>
              </a:rPr>
              <a:t>Cell Wall</a:t>
            </a:r>
          </a:p>
          <a:p>
            <a:pPr marL="0" indent="0">
              <a:buNone/>
            </a:pPr>
            <a:r>
              <a:rPr lang="en-US" sz="4000" dirty="0">
                <a:latin typeface="Times New Roman" panose="02020603050405020304" pitchFamily="18" charset="0"/>
                <a:cs typeface="Times New Roman" panose="02020603050405020304" pitchFamily="18" charset="0"/>
              </a:rPr>
              <a:t>It is a rigid layer which is composed of polysaccharides cellulose, pectin and hemicellulose. It is located outside the cell membrane. It also comprises glycoproteins and polymers such as lignin, </a:t>
            </a:r>
            <a:r>
              <a:rPr lang="en-US" sz="4000" dirty="0" err="1">
                <a:latin typeface="Times New Roman" panose="02020603050405020304" pitchFamily="18" charset="0"/>
                <a:cs typeface="Times New Roman" panose="02020603050405020304" pitchFamily="18" charset="0"/>
              </a:rPr>
              <a:t>cutin</a:t>
            </a:r>
            <a:r>
              <a:rPr lang="en-US" sz="4000" dirty="0">
                <a:latin typeface="Times New Roman" panose="02020603050405020304" pitchFamily="18" charset="0"/>
                <a:cs typeface="Times New Roman" panose="02020603050405020304" pitchFamily="18" charset="0"/>
              </a:rPr>
              <a:t>, or suberin.</a:t>
            </a:r>
          </a:p>
          <a:p>
            <a:pPr marL="0" indent="0">
              <a:buNone/>
            </a:pPr>
            <a:r>
              <a:rPr lang="en-US" sz="4000" dirty="0">
                <a:latin typeface="Times New Roman" panose="02020603050405020304" pitchFamily="18" charset="0"/>
                <a:cs typeface="Times New Roman" panose="02020603050405020304" pitchFamily="18" charset="0"/>
              </a:rPr>
              <a:t>The primary function of the cell wall is to protect and provide structural support to the cell. The plant cell wall is also involved in protecting the cell against mechanical stress and providing form and structure to the cell. It also filters the molecules passing in and out of it.</a:t>
            </a:r>
          </a:p>
          <a:p>
            <a:pPr marL="0" indent="0">
              <a:buNone/>
            </a:pPr>
            <a:endParaRPr lang="en-US" sz="4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57ED478-96BB-4716-A4D7-92656E33EB94}"/>
              </a:ext>
            </a:extLst>
          </p:cNvPr>
          <p:cNvPicPr>
            <a:picLocks noChangeAspect="1"/>
          </p:cNvPicPr>
          <p:nvPr/>
        </p:nvPicPr>
        <p:blipFill>
          <a:blip r:embed="rId2"/>
          <a:stretch>
            <a:fillRect/>
          </a:stretch>
        </p:blipFill>
        <p:spPr>
          <a:xfrm>
            <a:off x="6487298" y="4530714"/>
            <a:ext cx="3892378" cy="2327286"/>
          </a:xfrm>
          <a:prstGeom prst="rect">
            <a:avLst/>
          </a:prstGeom>
        </p:spPr>
      </p:pic>
    </p:spTree>
    <p:extLst>
      <p:ext uri="{BB962C8B-B14F-4D97-AF65-F5344CB8AC3E}">
        <p14:creationId xmlns:p14="http://schemas.microsoft.com/office/powerpoint/2010/main" val="22218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33B416-7A99-4AC9-97EA-8DFB93E196D2}"/>
              </a:ext>
            </a:extLst>
          </p:cNvPr>
          <p:cNvSpPr>
            <a:spLocks noGrp="1"/>
          </p:cNvSpPr>
          <p:nvPr>
            <p:ph idx="1"/>
          </p:nvPr>
        </p:nvSpPr>
        <p:spPr>
          <a:xfrm>
            <a:off x="529281" y="481997"/>
            <a:ext cx="10515600" cy="4351338"/>
          </a:xfrm>
        </p:spPr>
        <p:txBody>
          <a:bodyPr>
            <a:noAutofit/>
          </a:bodyPr>
          <a:lstStyle/>
          <a:p>
            <a:r>
              <a:rPr lang="en-US" sz="1800" b="1" dirty="0">
                <a:latin typeface="Times New Roman" panose="02020603050405020304" pitchFamily="18" charset="0"/>
                <a:cs typeface="Times New Roman" panose="02020603050405020304" pitchFamily="18" charset="0"/>
              </a:rPr>
              <a:t>Cell membrane</a:t>
            </a:r>
          </a:p>
          <a:p>
            <a:pPr marL="0" indent="0">
              <a:buNone/>
            </a:pPr>
            <a:r>
              <a:rPr lang="en-US" sz="1800" dirty="0">
                <a:latin typeface="Times New Roman" panose="02020603050405020304" pitchFamily="18" charset="0"/>
                <a:cs typeface="Times New Roman" panose="02020603050405020304" pitchFamily="18" charset="0"/>
              </a:rPr>
              <a:t>It is the semi-permeable membrane that is present within the cell wall. It is composed of a thin layer of protein and fat.</a:t>
            </a:r>
          </a:p>
          <a:p>
            <a:pPr marL="0" indent="0">
              <a:buNone/>
            </a:pPr>
            <a:r>
              <a:rPr lang="en-US" sz="1800" dirty="0">
                <a:latin typeface="Times New Roman" panose="02020603050405020304" pitchFamily="18" charset="0"/>
                <a:cs typeface="Times New Roman" panose="02020603050405020304" pitchFamily="18" charset="0"/>
              </a:rPr>
              <a:t>The cell membrane plays an important role in regulating the entry and exit of specific substances within the cell.</a:t>
            </a:r>
          </a:p>
          <a:p>
            <a:pPr marL="0" indent="0">
              <a:buNone/>
            </a:pPr>
            <a:r>
              <a:rPr lang="en-US" sz="1800" dirty="0">
                <a:latin typeface="Times New Roman" panose="02020603050405020304" pitchFamily="18" charset="0"/>
                <a:cs typeface="Times New Roman" panose="02020603050405020304" pitchFamily="18" charset="0"/>
              </a:rPr>
              <a:t>For instance, cell membrane keeps toxins from entering inside, while nutrients and essential minerals are transported across.</a:t>
            </a:r>
          </a:p>
          <a:p>
            <a:pPr marL="0" indent="0">
              <a:buNone/>
            </a:pPr>
            <a:endParaRPr lang="en-US" sz="1800" dirty="0">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Nucleus</a:t>
            </a:r>
          </a:p>
          <a:p>
            <a:pPr marL="0" indent="0">
              <a:buNone/>
            </a:pPr>
            <a:r>
              <a:rPr lang="en-US" sz="1800" dirty="0">
                <a:latin typeface="Times New Roman" panose="02020603050405020304" pitchFamily="18" charset="0"/>
                <a:cs typeface="Times New Roman" panose="02020603050405020304" pitchFamily="18" charset="0"/>
              </a:rPr>
              <a:t>The nucleus is a membrane-bound structure that is present only in eukaryotic cells. The vital function of a nucleus is to store DNA or hereditary information required for cell division, metabolism and growth.</a:t>
            </a:r>
          </a:p>
          <a:p>
            <a:pPr marL="0" indent="0">
              <a:buNone/>
            </a:pP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97EC345-4403-4F10-8554-E32BA3696079}"/>
              </a:ext>
            </a:extLst>
          </p:cNvPr>
          <p:cNvPicPr>
            <a:picLocks noChangeAspect="1"/>
          </p:cNvPicPr>
          <p:nvPr/>
        </p:nvPicPr>
        <p:blipFill>
          <a:blip r:embed="rId2"/>
          <a:stretch>
            <a:fillRect/>
          </a:stretch>
        </p:blipFill>
        <p:spPr>
          <a:xfrm>
            <a:off x="2706130" y="2311676"/>
            <a:ext cx="5165124" cy="1667200"/>
          </a:xfrm>
          <a:prstGeom prst="rect">
            <a:avLst/>
          </a:prstGeom>
        </p:spPr>
      </p:pic>
      <p:pic>
        <p:nvPicPr>
          <p:cNvPr id="4" name="Picture 3">
            <a:extLst>
              <a:ext uri="{FF2B5EF4-FFF2-40B4-BE49-F238E27FC236}">
                <a16:creationId xmlns:a16="http://schemas.microsoft.com/office/drawing/2014/main" id="{9F093FBA-D1B4-4F0D-B44F-985C10E2B938}"/>
              </a:ext>
            </a:extLst>
          </p:cNvPr>
          <p:cNvPicPr>
            <a:picLocks noChangeAspect="1"/>
          </p:cNvPicPr>
          <p:nvPr/>
        </p:nvPicPr>
        <p:blipFill>
          <a:blip r:embed="rId3"/>
          <a:stretch>
            <a:fillRect/>
          </a:stretch>
        </p:blipFill>
        <p:spPr>
          <a:xfrm>
            <a:off x="3662490" y="4833335"/>
            <a:ext cx="3887487" cy="1932921"/>
          </a:xfrm>
          <a:prstGeom prst="rect">
            <a:avLst/>
          </a:prstGeom>
        </p:spPr>
      </p:pic>
    </p:spTree>
    <p:extLst>
      <p:ext uri="{BB962C8B-B14F-4D97-AF65-F5344CB8AC3E}">
        <p14:creationId xmlns:p14="http://schemas.microsoft.com/office/powerpoint/2010/main" val="1702773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FDADC6-34A5-4ED8-BF03-9718C2ECEC1E}"/>
              </a:ext>
            </a:extLst>
          </p:cNvPr>
          <p:cNvSpPr>
            <a:spLocks noGrp="1"/>
          </p:cNvSpPr>
          <p:nvPr>
            <p:ph idx="1"/>
          </p:nvPr>
        </p:nvSpPr>
        <p:spPr>
          <a:xfrm>
            <a:off x="529282" y="487213"/>
            <a:ext cx="10515600" cy="4351338"/>
          </a:xfrm>
        </p:spPr>
        <p:txBody>
          <a:bodyPr>
            <a:noAutofit/>
          </a:bodyPr>
          <a:lstStyle/>
          <a:p>
            <a:r>
              <a:rPr lang="en-US" sz="1800" b="1" dirty="0">
                <a:latin typeface="Times New Roman" panose="02020603050405020304" pitchFamily="18" charset="0"/>
                <a:cs typeface="Times New Roman" panose="02020603050405020304" pitchFamily="18" charset="0"/>
              </a:rPr>
              <a:t>Plastids </a:t>
            </a:r>
            <a:r>
              <a:rPr lang="en-US" sz="1800" dirty="0">
                <a:latin typeface="Times New Roman" panose="02020603050405020304" pitchFamily="18" charset="0"/>
                <a:cs typeface="Times New Roman" panose="02020603050405020304" pitchFamily="18" charset="0"/>
              </a:rPr>
              <a:t>They are membrane-bound organelles that have their own DNA. They are necessary to store starch and to carry out the process of photosynthesis. It is also used in the synthesis of many molecules, which form the building blocks of the cell. Some of the vital types of plastids and their functions are stated below:</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Leucoplasts</a:t>
            </a:r>
          </a:p>
          <a:p>
            <a:pPr marL="0" indent="0">
              <a:buNone/>
            </a:pPr>
            <a:r>
              <a:rPr lang="en-US" sz="1800" dirty="0">
                <a:latin typeface="Times New Roman" panose="02020603050405020304" pitchFamily="18" charset="0"/>
                <a:cs typeface="Times New Roman" panose="02020603050405020304" pitchFamily="18" charset="0"/>
              </a:rPr>
              <a:t>They are found in the non-photosynthetic tissue of plants. They are used for the storage of protein, lipid and starch.</a:t>
            </a:r>
          </a:p>
          <a:p>
            <a:r>
              <a:rPr lang="en-US" sz="1800" b="1" dirty="0">
                <a:latin typeface="Times New Roman" panose="02020603050405020304" pitchFamily="18" charset="0"/>
                <a:cs typeface="Times New Roman" panose="02020603050405020304" pitchFamily="18" charset="0"/>
              </a:rPr>
              <a:t>Chloroplasts</a:t>
            </a:r>
          </a:p>
          <a:p>
            <a:pPr marL="0" indent="0">
              <a:buNone/>
            </a:pPr>
            <a:r>
              <a:rPr lang="en-US" sz="1800" dirty="0">
                <a:latin typeface="Times New Roman" panose="02020603050405020304" pitchFamily="18" charset="0"/>
                <a:cs typeface="Times New Roman" panose="02020603050405020304" pitchFamily="18" charset="0"/>
              </a:rPr>
              <a:t>It is an elongated organelle enclosed by phospholipid membrane. The chloroplast is shaped like a disc and the stroma is the fluid within the chloroplast that comprises a circular DNA. Each chloroplast contains a green colored pigment called chlorophyll required for the process of photosynthesis. The chlorophyll absorbs light energy from the sun and uses it to transform carbon dioxide and water into glucose.</a:t>
            </a:r>
          </a:p>
          <a:p>
            <a:r>
              <a:rPr lang="en-US" sz="1800" b="1" dirty="0">
                <a:latin typeface="Times New Roman" panose="02020603050405020304" pitchFamily="18" charset="0"/>
                <a:cs typeface="Times New Roman" panose="02020603050405020304" pitchFamily="18" charset="0"/>
              </a:rPr>
              <a:t>Chromoplasts</a:t>
            </a:r>
          </a:p>
          <a:p>
            <a:pPr marL="0" indent="0">
              <a:buNone/>
            </a:pPr>
            <a:r>
              <a:rPr lang="en-US" sz="1800" dirty="0">
                <a:latin typeface="Times New Roman" panose="02020603050405020304" pitchFamily="18" charset="0"/>
                <a:cs typeface="Times New Roman" panose="02020603050405020304" pitchFamily="18" charset="0"/>
              </a:rPr>
              <a:t>They are heterogeneous, colored plastid which is responsible for pigment synthesis and for storage in photosynthetic eukaryotic organisms. Chromoplasts have red, orange and yellow colored pigments which provide color to all ripe fruits and flowers.</a:t>
            </a:r>
          </a:p>
        </p:txBody>
      </p:sp>
      <p:pic>
        <p:nvPicPr>
          <p:cNvPr id="4" name="Picture 3">
            <a:extLst>
              <a:ext uri="{FF2B5EF4-FFF2-40B4-BE49-F238E27FC236}">
                <a16:creationId xmlns:a16="http://schemas.microsoft.com/office/drawing/2014/main" id="{1EBB58A1-0B8D-4848-BA66-ADAD6AF745FE}"/>
              </a:ext>
            </a:extLst>
          </p:cNvPr>
          <p:cNvPicPr>
            <a:picLocks noChangeAspect="1"/>
          </p:cNvPicPr>
          <p:nvPr/>
        </p:nvPicPr>
        <p:blipFill>
          <a:blip r:embed="rId2"/>
          <a:stretch>
            <a:fillRect/>
          </a:stretch>
        </p:blipFill>
        <p:spPr>
          <a:xfrm>
            <a:off x="3571104" y="1297458"/>
            <a:ext cx="7006280" cy="1975845"/>
          </a:xfrm>
          <a:prstGeom prst="rect">
            <a:avLst/>
          </a:prstGeom>
        </p:spPr>
      </p:pic>
    </p:spTree>
    <p:extLst>
      <p:ext uri="{BB962C8B-B14F-4D97-AF65-F5344CB8AC3E}">
        <p14:creationId xmlns:p14="http://schemas.microsoft.com/office/powerpoint/2010/main" val="1874874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995093-3BA7-47CE-B40A-2A1D2AC9C88E}"/>
              </a:ext>
            </a:extLst>
          </p:cNvPr>
          <p:cNvSpPr>
            <a:spLocks noGrp="1"/>
          </p:cNvSpPr>
          <p:nvPr>
            <p:ph idx="1"/>
          </p:nvPr>
        </p:nvSpPr>
        <p:spPr>
          <a:xfrm>
            <a:off x="492211" y="585394"/>
            <a:ext cx="8083378" cy="4270811"/>
          </a:xfrm>
        </p:spPr>
        <p:txBody>
          <a:bodyPr>
            <a:noAutofit/>
          </a:bodyPr>
          <a:lstStyle/>
          <a:p>
            <a:r>
              <a:rPr lang="en-US" sz="1800" b="1" dirty="0">
                <a:latin typeface="Times New Roman" panose="02020603050405020304" pitchFamily="18" charset="0"/>
                <a:cs typeface="Times New Roman" panose="02020603050405020304" pitchFamily="18" charset="0"/>
              </a:rPr>
              <a:t>Central Vacuole</a:t>
            </a:r>
          </a:p>
          <a:p>
            <a:pPr marL="0" indent="0">
              <a:buNone/>
            </a:pPr>
            <a:r>
              <a:rPr lang="en-US" sz="1800" dirty="0">
                <a:latin typeface="Times New Roman" panose="02020603050405020304" pitchFamily="18" charset="0"/>
                <a:cs typeface="Times New Roman" panose="02020603050405020304" pitchFamily="18" charset="0"/>
              </a:rPr>
              <a:t>It occupies around 30% of the cell’s volume in a mature plant cell. Tonoplast is a membrane that surrounds the central vacuole. The vital function of the central vacuole apart from storage is to sustain turgor pressure against the cell wall. The central vacuole consists of cell sap. It is a mixture of salts, enzymes and other substances.</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Golgi Apparatus</a:t>
            </a:r>
          </a:p>
          <a:p>
            <a:pPr marL="0" indent="0">
              <a:buNone/>
            </a:pPr>
            <a:r>
              <a:rPr lang="en-US" sz="1800" dirty="0">
                <a:latin typeface="Times New Roman" panose="02020603050405020304" pitchFamily="18" charset="0"/>
                <a:cs typeface="Times New Roman" panose="02020603050405020304" pitchFamily="18" charset="0"/>
              </a:rPr>
              <a:t>They are found in all eukaryotic cells, which are involved in distributing synthesized macromolecules to various parts of the cell.</a:t>
            </a:r>
          </a:p>
          <a:p>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AC3E50F9-E088-4A24-9936-6741FC661865}"/>
              </a:ext>
            </a:extLst>
          </p:cNvPr>
          <p:cNvPicPr>
            <a:picLocks noChangeAspect="1"/>
          </p:cNvPicPr>
          <p:nvPr/>
        </p:nvPicPr>
        <p:blipFill>
          <a:blip r:embed="rId2"/>
          <a:stretch>
            <a:fillRect/>
          </a:stretch>
        </p:blipFill>
        <p:spPr>
          <a:xfrm>
            <a:off x="8575589" y="197706"/>
            <a:ext cx="3198340" cy="3669957"/>
          </a:xfrm>
          <a:prstGeom prst="rect">
            <a:avLst/>
          </a:prstGeom>
        </p:spPr>
      </p:pic>
      <p:pic>
        <p:nvPicPr>
          <p:cNvPr id="4" name="Picture 3">
            <a:extLst>
              <a:ext uri="{FF2B5EF4-FFF2-40B4-BE49-F238E27FC236}">
                <a16:creationId xmlns:a16="http://schemas.microsoft.com/office/drawing/2014/main" id="{083B4801-6261-4993-8989-663D1A64DE2E}"/>
              </a:ext>
            </a:extLst>
          </p:cNvPr>
          <p:cNvPicPr>
            <a:picLocks noChangeAspect="1"/>
          </p:cNvPicPr>
          <p:nvPr/>
        </p:nvPicPr>
        <p:blipFill>
          <a:blip r:embed="rId3"/>
          <a:stretch>
            <a:fillRect/>
          </a:stretch>
        </p:blipFill>
        <p:spPr>
          <a:xfrm>
            <a:off x="2631217" y="3429000"/>
            <a:ext cx="5153541" cy="3380373"/>
          </a:xfrm>
          <a:prstGeom prst="rect">
            <a:avLst/>
          </a:prstGeom>
        </p:spPr>
      </p:pic>
    </p:spTree>
    <p:extLst>
      <p:ext uri="{BB962C8B-B14F-4D97-AF65-F5344CB8AC3E}">
        <p14:creationId xmlns:p14="http://schemas.microsoft.com/office/powerpoint/2010/main" val="4232178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33DCCF-B403-4DD6-B68B-6272CA72963B}"/>
              </a:ext>
            </a:extLst>
          </p:cNvPr>
          <p:cNvSpPr>
            <a:spLocks noGrp="1"/>
          </p:cNvSpPr>
          <p:nvPr>
            <p:ph idx="1"/>
          </p:nvPr>
        </p:nvSpPr>
        <p:spPr>
          <a:xfrm>
            <a:off x="306859" y="289504"/>
            <a:ext cx="7996882" cy="5950658"/>
          </a:xfrm>
        </p:spPr>
        <p:txBody>
          <a:bodyPr>
            <a:normAutofit fontScale="55000" lnSpcReduction="20000"/>
          </a:bodyPr>
          <a:lstStyle/>
          <a:p>
            <a:r>
              <a:rPr lang="en-US" sz="3300" b="1" dirty="0">
                <a:latin typeface="Times New Roman" panose="02020603050405020304" pitchFamily="18" charset="0"/>
                <a:cs typeface="Times New Roman" panose="02020603050405020304" pitchFamily="18" charset="0"/>
              </a:rPr>
              <a:t>Ribosomes</a:t>
            </a:r>
          </a:p>
          <a:p>
            <a:pPr marL="0" indent="0">
              <a:buNone/>
            </a:pPr>
            <a:r>
              <a:rPr lang="en-US" sz="3300" dirty="0">
                <a:latin typeface="Times New Roman" panose="02020603050405020304" pitchFamily="18" charset="0"/>
                <a:cs typeface="Times New Roman" panose="02020603050405020304" pitchFamily="18" charset="0"/>
              </a:rPr>
              <a:t>They are the smallest membrane-bound organelles which comprise RNA and protein. They are the sites for protein synthesis, hence, also referred to as the protein factories of the cell.</a:t>
            </a:r>
          </a:p>
          <a:p>
            <a:pPr marL="0" indent="0">
              <a:buNone/>
            </a:pPr>
            <a:endParaRPr lang="en-US" sz="3300" dirty="0">
              <a:latin typeface="Times New Roman" panose="02020603050405020304" pitchFamily="18" charset="0"/>
              <a:cs typeface="Times New Roman" panose="02020603050405020304" pitchFamily="18" charset="0"/>
            </a:endParaRPr>
          </a:p>
          <a:p>
            <a:pPr marL="0" indent="0">
              <a:buNone/>
            </a:pPr>
            <a:endParaRPr lang="en-US" sz="3300" dirty="0">
              <a:latin typeface="Times New Roman" panose="02020603050405020304" pitchFamily="18" charset="0"/>
              <a:cs typeface="Times New Roman" panose="02020603050405020304" pitchFamily="18" charset="0"/>
            </a:endParaRPr>
          </a:p>
          <a:p>
            <a:pPr marL="0" indent="0">
              <a:buNone/>
            </a:pPr>
            <a:endParaRPr lang="en-US" sz="3300" dirty="0">
              <a:latin typeface="Times New Roman" panose="02020603050405020304" pitchFamily="18" charset="0"/>
              <a:cs typeface="Times New Roman" panose="02020603050405020304" pitchFamily="18" charset="0"/>
            </a:endParaRPr>
          </a:p>
          <a:p>
            <a:endParaRPr lang="en-US" sz="3300" dirty="0">
              <a:latin typeface="Times New Roman" panose="02020603050405020304" pitchFamily="18" charset="0"/>
              <a:cs typeface="Times New Roman" panose="02020603050405020304" pitchFamily="18" charset="0"/>
            </a:endParaRPr>
          </a:p>
          <a:p>
            <a:r>
              <a:rPr lang="en-US" sz="3300" b="1" dirty="0">
                <a:latin typeface="Times New Roman" panose="02020603050405020304" pitchFamily="18" charset="0"/>
                <a:cs typeface="Times New Roman" panose="02020603050405020304" pitchFamily="18" charset="0"/>
              </a:rPr>
              <a:t>Mitochondria</a:t>
            </a:r>
          </a:p>
          <a:p>
            <a:pPr marL="0" indent="0">
              <a:buNone/>
            </a:pPr>
            <a:r>
              <a:rPr lang="en-US" sz="3300" dirty="0">
                <a:latin typeface="Times New Roman" panose="02020603050405020304" pitchFamily="18" charset="0"/>
                <a:cs typeface="Times New Roman" panose="02020603050405020304" pitchFamily="18" charset="0"/>
              </a:rPr>
              <a:t>They are the double-membraned organelles found in the cytoplasm of all eukaryotic cells. They provide energy by breaking down carbohydrate and sugar molecules, hence they are also referred to as the “Powerhouse of the cell.”</a:t>
            </a:r>
          </a:p>
          <a:p>
            <a:endParaRPr lang="en-US" sz="3300" dirty="0">
              <a:latin typeface="Times New Roman" panose="02020603050405020304" pitchFamily="18" charset="0"/>
              <a:cs typeface="Times New Roman" panose="02020603050405020304" pitchFamily="18" charset="0"/>
            </a:endParaRPr>
          </a:p>
          <a:p>
            <a:pPr marL="0" indent="0">
              <a:buNone/>
            </a:pPr>
            <a:endParaRPr lang="en-US" sz="3300" dirty="0">
              <a:latin typeface="Times New Roman" panose="02020603050405020304" pitchFamily="18" charset="0"/>
              <a:cs typeface="Times New Roman" panose="02020603050405020304" pitchFamily="18" charset="0"/>
            </a:endParaRPr>
          </a:p>
          <a:p>
            <a:r>
              <a:rPr lang="en-US" sz="3300" b="1" dirty="0">
                <a:latin typeface="Times New Roman" panose="02020603050405020304" pitchFamily="18" charset="0"/>
                <a:cs typeface="Times New Roman" panose="02020603050405020304" pitchFamily="18" charset="0"/>
              </a:rPr>
              <a:t>Lysosome</a:t>
            </a:r>
          </a:p>
          <a:p>
            <a:pPr marL="0" indent="0">
              <a:buNone/>
            </a:pPr>
            <a:r>
              <a:rPr lang="en-US" sz="3300" dirty="0">
                <a:latin typeface="Times New Roman" panose="02020603050405020304" pitchFamily="18" charset="0"/>
                <a:cs typeface="Times New Roman" panose="02020603050405020304" pitchFamily="18" charset="0"/>
              </a:rPr>
              <a:t>Lysosomes are called suicidal bags as they hold digestive enzymes in an enclosed membrane. They perform the function of cellular waste disposal by digesting worn-out organelles, food particles and foreign bodies in the cell. In plants, the role of lysosomes is undertaken by the vacuoles.</a:t>
            </a:r>
          </a:p>
          <a:p>
            <a:endParaRPr lang="en-US" dirty="0"/>
          </a:p>
        </p:txBody>
      </p:sp>
      <p:pic>
        <p:nvPicPr>
          <p:cNvPr id="2" name="Picture 1">
            <a:extLst>
              <a:ext uri="{FF2B5EF4-FFF2-40B4-BE49-F238E27FC236}">
                <a16:creationId xmlns:a16="http://schemas.microsoft.com/office/drawing/2014/main" id="{89B42351-6C59-40F6-A98D-F6ECDAB24C93}"/>
              </a:ext>
            </a:extLst>
          </p:cNvPr>
          <p:cNvPicPr>
            <a:picLocks noChangeAspect="1"/>
          </p:cNvPicPr>
          <p:nvPr/>
        </p:nvPicPr>
        <p:blipFill>
          <a:blip r:embed="rId2"/>
          <a:stretch>
            <a:fillRect/>
          </a:stretch>
        </p:blipFill>
        <p:spPr>
          <a:xfrm>
            <a:off x="8303741" y="175027"/>
            <a:ext cx="3277290" cy="2255987"/>
          </a:xfrm>
          <a:prstGeom prst="rect">
            <a:avLst/>
          </a:prstGeom>
        </p:spPr>
      </p:pic>
      <p:pic>
        <p:nvPicPr>
          <p:cNvPr id="4" name="Picture 3">
            <a:extLst>
              <a:ext uri="{FF2B5EF4-FFF2-40B4-BE49-F238E27FC236}">
                <a16:creationId xmlns:a16="http://schemas.microsoft.com/office/drawing/2014/main" id="{1C330888-227E-4CA6-8A79-34B00547789E}"/>
              </a:ext>
            </a:extLst>
          </p:cNvPr>
          <p:cNvPicPr>
            <a:picLocks noChangeAspect="1"/>
          </p:cNvPicPr>
          <p:nvPr/>
        </p:nvPicPr>
        <p:blipFill>
          <a:blip r:embed="rId3"/>
          <a:stretch>
            <a:fillRect/>
          </a:stretch>
        </p:blipFill>
        <p:spPr>
          <a:xfrm>
            <a:off x="8216625" y="2431014"/>
            <a:ext cx="3499712" cy="1708798"/>
          </a:xfrm>
          <a:prstGeom prst="rect">
            <a:avLst/>
          </a:prstGeom>
        </p:spPr>
      </p:pic>
      <p:pic>
        <p:nvPicPr>
          <p:cNvPr id="6" name="Picture 5">
            <a:extLst>
              <a:ext uri="{FF2B5EF4-FFF2-40B4-BE49-F238E27FC236}">
                <a16:creationId xmlns:a16="http://schemas.microsoft.com/office/drawing/2014/main" id="{CA14372F-749D-4A04-B685-639BC5B85377}"/>
              </a:ext>
            </a:extLst>
          </p:cNvPr>
          <p:cNvPicPr>
            <a:picLocks noChangeAspect="1"/>
          </p:cNvPicPr>
          <p:nvPr/>
        </p:nvPicPr>
        <p:blipFill>
          <a:blip r:embed="rId4"/>
          <a:stretch>
            <a:fillRect/>
          </a:stretch>
        </p:blipFill>
        <p:spPr>
          <a:xfrm>
            <a:off x="8487237" y="4295449"/>
            <a:ext cx="3229100" cy="2387524"/>
          </a:xfrm>
          <a:prstGeom prst="rect">
            <a:avLst/>
          </a:prstGeom>
        </p:spPr>
      </p:pic>
    </p:spTree>
    <p:extLst>
      <p:ext uri="{BB962C8B-B14F-4D97-AF65-F5344CB8AC3E}">
        <p14:creationId xmlns:p14="http://schemas.microsoft.com/office/powerpoint/2010/main" val="7001079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TotalTime>
  <Words>4623</Words>
  <Application>Microsoft Office PowerPoint</Application>
  <PresentationFormat>Widescreen</PresentationFormat>
  <Paragraphs>264</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Times New Roman</vt:lpstr>
      <vt:lpstr>Office Theme</vt:lpstr>
      <vt:lpstr>Biology for Engineers  Course Code:21BE45</vt:lpstr>
      <vt:lpstr>CELL-The Unit of life</vt:lpstr>
      <vt:lpstr>Structure of Plant and Animal cell</vt:lpstr>
      <vt:lpstr>Characteristics of Cells </vt:lpstr>
      <vt:lpstr>What is a Plant Cell?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Animal cell</vt:lpstr>
      <vt:lpstr>PowerPoint Presentation</vt:lpstr>
      <vt:lpstr>PowerPoint Presentation</vt:lpstr>
      <vt:lpstr>PowerPoint Presentation</vt:lpstr>
      <vt:lpstr>PowerPoint Presentation</vt:lpstr>
      <vt:lpstr>PowerPoint Presentation</vt:lpstr>
      <vt:lpstr>The Structure And Function Of The Human Brain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Spinal cord</vt:lpstr>
      <vt:lpstr>What is the purpose of the spinal cord? </vt:lpstr>
      <vt:lpstr>What is the peripheral nervous system? </vt:lpstr>
      <vt:lpstr>What does the peripheral nervous system do? </vt:lpstr>
      <vt:lpstr>Types of nerve signals </vt:lpstr>
      <vt:lpstr>Signal Transmission</vt:lpstr>
      <vt:lpstr>Nerve transmission (chemical)</vt:lpstr>
      <vt:lpstr>Nerve transmission (Electrical (A))</vt:lpstr>
      <vt:lpstr>Electrical synapses</vt:lpstr>
      <vt:lpstr>EEG(Electroencephalogram)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Biology for Engineers  Course Code:21BE45</dc:title>
  <dc:creator>manishchandra</dc:creator>
  <cp:lastModifiedBy>manishchandra</cp:lastModifiedBy>
  <cp:revision>104</cp:revision>
  <dcterms:created xsi:type="dcterms:W3CDTF">2023-05-16T11:21:47Z</dcterms:created>
  <dcterms:modified xsi:type="dcterms:W3CDTF">2023-06-08T05:30:55Z</dcterms:modified>
</cp:coreProperties>
</file>